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7" r:id="rId2"/>
    <p:sldId id="258" r:id="rId3"/>
    <p:sldId id="259" r:id="rId4"/>
    <p:sldId id="260" r:id="rId5"/>
    <p:sldId id="261" r:id="rId6"/>
    <p:sldId id="262" r:id="rId7"/>
    <p:sldId id="268" r:id="rId8"/>
    <p:sldId id="269" r:id="rId9"/>
    <p:sldId id="270" r:id="rId10"/>
    <p:sldId id="271" r:id="rId11"/>
    <p:sldId id="263" r:id="rId12"/>
    <p:sldId id="264" r:id="rId13"/>
    <p:sldId id="265"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7" d="100"/>
          <a:sy n="77" d="100"/>
        </p:scale>
        <p:origin x="23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ishr\OneDrive\Desktop\Zomato_Data_%203%20(Autosaved).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55a5b8d746ee30b8/Desktop/Copy%20of%20ZOMATO%20DASHBOARD%20modi.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https://d.docs.live.net/55a5b8d746ee30b8/Desktop/Copy%20of%20ZOMATO%20DASHBOARD%20modi.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https://d.docs.live.net/55a5b8d746ee30b8/Desktop/Copy%20of%20ZOMATO%20DASHBOARD%20modi.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https://d.docs.live.net/55a5b8d746ee30b8/Desktop/Copy%20of%20ZOMATO%20DASHBOARD%20modi.xlsx"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https://d.docs.live.net/55a5b8d746ee30b8/Desktop/Copy%20of%20ZOMATO%20DASHBOARD%20modi.xlsx" TargetMode="External"/><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[Zomato_Data_ 3 (Autosaved).xlsx]year no. of restaurant open!PivotTable1</c:name>
    <c:fmtId val="-1"/>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                         No. of Restaurant in each Country</a:t>
            </a:r>
          </a:p>
          <a:p>
            <a:pPr>
              <a:defRPr/>
            </a:pPr>
            <a:endParaRPr lang="en-US"/>
          </a:p>
        </c:rich>
      </c:tx>
      <c:layout>
        <c:manualLayout>
          <c:xMode val="edge"/>
          <c:yMode val="edge"/>
          <c:x val="0.17316461890083831"/>
          <c:y val="3.4167519334129717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c:spPr>
        <c:marker>
          <c:symbol val="none"/>
        </c:marker>
      </c:pivotFmt>
    </c:pivotFmts>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bar3DChart>
        <c:barDir val="col"/>
        <c:grouping val="stacked"/>
        <c:varyColors val="0"/>
        <c:ser>
          <c:idx val="0"/>
          <c:order val="0"/>
          <c:tx>
            <c:strRef>
              <c:f>'year no. of restaurant open'!$H$1</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'year no. of restaurant open'!$G$2:$G$17</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'year no. of restaurant open'!$H$2:$H$17</c:f>
              <c:numCache>
                <c:formatCode>General</c:formatCode>
                <c:ptCount val="15"/>
                <c:pt idx="0">
                  <c:v>24</c:v>
                </c:pt>
                <c:pt idx="1">
                  <c:v>60</c:v>
                </c:pt>
                <c:pt idx="2">
                  <c:v>4</c:v>
                </c:pt>
                <c:pt idx="3">
                  <c:v>8652</c:v>
                </c:pt>
                <c:pt idx="4">
                  <c:v>21</c:v>
                </c:pt>
                <c:pt idx="5">
                  <c:v>40</c:v>
                </c:pt>
                <c:pt idx="6">
                  <c:v>22</c:v>
                </c:pt>
                <c:pt idx="7">
                  <c:v>20</c:v>
                </c:pt>
                <c:pt idx="8">
                  <c:v>20</c:v>
                </c:pt>
                <c:pt idx="9">
                  <c:v>60</c:v>
                </c:pt>
                <c:pt idx="10">
                  <c:v>20</c:v>
                </c:pt>
                <c:pt idx="11">
                  <c:v>34</c:v>
                </c:pt>
                <c:pt idx="12">
                  <c:v>60</c:v>
                </c:pt>
                <c:pt idx="13">
                  <c:v>80</c:v>
                </c:pt>
                <c:pt idx="14">
                  <c:v>425</c:v>
                </c:pt>
              </c:numCache>
            </c:numRef>
          </c:val>
          <c:extLst>
            <c:ext xmlns:c16="http://schemas.microsoft.com/office/drawing/2014/chart" uri="{C3380CC4-5D6E-409C-BE32-E72D297353CC}">
              <c16:uniqueId val="{00000000-88AD-4869-8C54-B1BB9A8FB2A7}"/>
            </c:ext>
          </c:extLst>
        </c:ser>
        <c:dLbls>
          <c:showLegendKey val="0"/>
          <c:showVal val="1"/>
          <c:showCatName val="0"/>
          <c:showSerName val="0"/>
          <c:showPercent val="0"/>
          <c:showBubbleSize val="0"/>
        </c:dLbls>
        <c:gapWidth val="150"/>
        <c:shape val="box"/>
        <c:axId val="620930112"/>
        <c:axId val="620930528"/>
        <c:axId val="0"/>
      </c:bar3DChart>
      <c:catAx>
        <c:axId val="620930112"/>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20930528"/>
        <c:crosses val="autoZero"/>
        <c:auto val="1"/>
        <c:lblAlgn val="ctr"/>
        <c:lblOffset val="100"/>
        <c:noMultiLvlLbl val="0"/>
      </c:catAx>
      <c:valAx>
        <c:axId val="620930528"/>
        <c:scaling>
          <c:orientation val="minMax"/>
        </c:scaling>
        <c:delete val="0"/>
        <c:axPos val="l"/>
        <c:majorGridlines>
          <c:spPr>
            <a:ln w="9525" cap="flat" cmpd="sng" algn="ctr">
              <a:solidFill>
                <a:schemeClr val="dk1">
                  <a:lumMod val="50000"/>
                  <a:lumOff val="5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620930112"/>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4"/>
    </mc:Choice>
    <mc:Fallback>
      <c:style val="4"/>
    </mc:Fallback>
  </mc:AlternateContent>
  <c:pivotSource>
    <c:name>[Copy of ZOMATO DASHBOARD modi.xlsx]Sheet1!PivotTable2</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Average</a:t>
            </a:r>
            <a:r>
              <a:rPr lang="en-US" baseline="0"/>
              <a:t> cost of two in INR</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pivotFmt>
      <c:pivotFmt>
        <c:idx val="1"/>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5"/>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Sheet1!$G$1</c:f>
              <c:strCache>
                <c:ptCount val="1"/>
                <c:pt idx="0">
                  <c:v>Total</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Sheet1!$F$2:$F$17</c:f>
              <c:strCache>
                <c:ptCount val="15"/>
                <c:pt idx="0">
                  <c:v>Australia</c:v>
                </c:pt>
                <c:pt idx="1">
                  <c:v>Brazil</c:v>
                </c:pt>
                <c:pt idx="2">
                  <c:v>Canada</c:v>
                </c:pt>
                <c:pt idx="3">
                  <c:v>India</c:v>
                </c:pt>
                <c:pt idx="4">
                  <c:v>Indonesia</c:v>
                </c:pt>
                <c:pt idx="5">
                  <c:v>New Zealand</c:v>
                </c:pt>
                <c:pt idx="6">
                  <c:v>Philippines</c:v>
                </c:pt>
                <c:pt idx="7">
                  <c:v>Qatar</c:v>
                </c:pt>
                <c:pt idx="8">
                  <c:v>Singapore</c:v>
                </c:pt>
                <c:pt idx="9">
                  <c:v>South Africa</c:v>
                </c:pt>
                <c:pt idx="10">
                  <c:v>Sri Lanka</c:v>
                </c:pt>
                <c:pt idx="11">
                  <c:v>Turkey</c:v>
                </c:pt>
                <c:pt idx="12">
                  <c:v>United Arab Emirates</c:v>
                </c:pt>
                <c:pt idx="13">
                  <c:v>United Kingdom</c:v>
                </c:pt>
                <c:pt idx="14">
                  <c:v>United States of America</c:v>
                </c:pt>
              </c:strCache>
            </c:strRef>
          </c:cat>
          <c:val>
            <c:numRef>
              <c:f>Sheet1!$G$2:$G$17</c:f>
              <c:numCache>
                <c:formatCode>0</c:formatCode>
                <c:ptCount val="15"/>
                <c:pt idx="0">
                  <c:v>43320</c:v>
                </c:pt>
                <c:pt idx="1">
                  <c:v>7375</c:v>
                </c:pt>
                <c:pt idx="2">
                  <c:v>43320</c:v>
                </c:pt>
                <c:pt idx="3">
                  <c:v>502.21914008321778</c:v>
                </c:pt>
                <c:pt idx="4">
                  <c:v>2.6499999999999995</c:v>
                </c:pt>
                <c:pt idx="5">
                  <c:v>24495</c:v>
                </c:pt>
                <c:pt idx="6">
                  <c:v>3110</c:v>
                </c:pt>
                <c:pt idx="7">
                  <c:v>11870</c:v>
                </c:pt>
                <c:pt idx="8">
                  <c:v>43320</c:v>
                </c:pt>
                <c:pt idx="9">
                  <c:v>2340</c:v>
                </c:pt>
                <c:pt idx="10">
                  <c:v>145</c:v>
                </c:pt>
                <c:pt idx="11">
                  <c:v>1210</c:v>
                </c:pt>
                <c:pt idx="12">
                  <c:v>11780</c:v>
                </c:pt>
                <c:pt idx="13">
                  <c:v>53905</c:v>
                </c:pt>
                <c:pt idx="14">
                  <c:v>43320</c:v>
                </c:pt>
              </c:numCache>
            </c:numRef>
          </c:val>
          <c:extLst>
            <c:ext xmlns:c16="http://schemas.microsoft.com/office/drawing/2014/chart" uri="{C3380CC4-5D6E-409C-BE32-E72D297353CC}">
              <c16:uniqueId val="{00000000-7798-4A02-855F-A06D43709FEA}"/>
            </c:ext>
          </c:extLst>
        </c:ser>
        <c:dLbls>
          <c:showLegendKey val="0"/>
          <c:showVal val="0"/>
          <c:showCatName val="0"/>
          <c:showSerName val="0"/>
          <c:showPercent val="0"/>
          <c:showBubbleSize val="0"/>
        </c:dLbls>
        <c:gapWidth val="100"/>
        <c:overlap val="-24"/>
        <c:axId val="1391006719"/>
        <c:axId val="1391019615"/>
      </c:barChart>
      <c:catAx>
        <c:axId val="1391006719"/>
        <c:scaling>
          <c:orientation val="minMax"/>
        </c:scaling>
        <c:delete val="0"/>
        <c:axPos val="b"/>
        <c:numFmt formatCode="General" sourceLinked="1"/>
        <c:majorTickMark val="out"/>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91019615"/>
        <c:crosses val="autoZero"/>
        <c:auto val="1"/>
        <c:lblAlgn val="ctr"/>
        <c:lblOffset val="100"/>
        <c:noMultiLvlLbl val="0"/>
      </c:catAx>
      <c:valAx>
        <c:axId val="1391019615"/>
        <c:scaling>
          <c:orientation val="minMax"/>
        </c:scaling>
        <c:delete val="0"/>
        <c:axPos val="l"/>
        <c:majorGridlines>
          <c:spPr>
            <a:ln w="9525" cap="flat" cmpd="sng" algn="ctr">
              <a:solidFill>
                <a:schemeClr val="lt1">
                  <a:lumMod val="95000"/>
                  <a:alpha val="10000"/>
                </a:schemeClr>
              </a:solidFill>
              <a:round/>
            </a:ln>
            <a:effectLst/>
          </c:spPr>
        </c:majorGridlines>
        <c:numFmt formatCode="0"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391006719"/>
        <c:crosses val="autoZero"/>
        <c:crossBetween val="between"/>
      </c:valAx>
      <c:spPr>
        <a:noFill/>
        <a:ln>
          <a:noFill/>
        </a:ln>
        <a:effectLst/>
      </c:spPr>
    </c:plotArea>
    <c:plotVisOnly val="1"/>
    <c:dispBlanksAs val="gap"/>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a:softEdge rad="12700"/>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[Copy of ZOMATO DASHBOARD modi.xlsx]year no. of restaurant open!PivotTable35</c:name>
    <c:fmtId val="-1"/>
  </c:pivotSource>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Price</a:t>
            </a:r>
            <a:r>
              <a:rPr lang="en-US" baseline="0" dirty="0"/>
              <a:t> range vs Number of Restaurants</a:t>
            </a:r>
            <a:endParaRPr lang="en-US" dirty="0"/>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solidFill>
            <a:schemeClr val="accent1"/>
          </a:solidFill>
          <a:ln>
            <a:noFill/>
          </a:ln>
          <a:effectLst/>
        </c:spPr>
        <c:marker>
          <c:symbol val="none"/>
        </c:marker>
      </c:pivotFmt>
      <c:pivotFmt>
        <c:idx val="1"/>
        <c:spPr>
          <a:solidFill>
            <a:schemeClr val="accent1"/>
          </a:solidFill>
          <a:ln>
            <a:noFill/>
          </a:ln>
          <a:effectLst/>
        </c:spPr>
        <c:marker>
          <c:symbol val="none"/>
        </c:marker>
      </c:pivotFmt>
      <c:pivotFmt>
        <c:idx val="2"/>
        <c:spPr>
          <a:solidFill>
            <a:schemeClr val="accent1"/>
          </a:solidFill>
          <a:ln>
            <a:noFill/>
          </a:ln>
          <a:effectLst/>
        </c:spPr>
        <c:marker>
          <c:symbol val="none"/>
        </c:marker>
      </c:pivotFmt>
    </c:pivotFmts>
    <c:plotArea>
      <c:layout/>
      <c:barChart>
        <c:barDir val="col"/>
        <c:grouping val="clustered"/>
        <c:varyColors val="0"/>
        <c:ser>
          <c:idx val="0"/>
          <c:order val="0"/>
          <c:tx>
            <c:strRef>
              <c:f>'year no. of restaurant open'!$B$64</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'year no. of restaurant open'!$A$65:$A$69</c:f>
              <c:strCache>
                <c:ptCount val="4"/>
                <c:pt idx="0">
                  <c:v>1</c:v>
                </c:pt>
                <c:pt idx="1">
                  <c:v>2</c:v>
                </c:pt>
                <c:pt idx="2">
                  <c:v>3</c:v>
                </c:pt>
                <c:pt idx="3">
                  <c:v>4</c:v>
                </c:pt>
              </c:strCache>
            </c:strRef>
          </c:cat>
          <c:val>
            <c:numRef>
              <c:f>'year no. of restaurant open'!$B$65:$B$69</c:f>
              <c:numCache>
                <c:formatCode>General</c:formatCode>
                <c:ptCount val="4"/>
                <c:pt idx="0">
                  <c:v>4444</c:v>
                </c:pt>
                <c:pt idx="1">
                  <c:v>3113</c:v>
                </c:pt>
                <c:pt idx="2">
                  <c:v>1408</c:v>
                </c:pt>
                <c:pt idx="3">
                  <c:v>586</c:v>
                </c:pt>
              </c:numCache>
            </c:numRef>
          </c:val>
          <c:extLst>
            <c:ext xmlns:c16="http://schemas.microsoft.com/office/drawing/2014/chart" uri="{C3380CC4-5D6E-409C-BE32-E72D297353CC}">
              <c16:uniqueId val="{00000000-73D9-4A74-8A94-1EEFC113EE67}"/>
            </c:ext>
          </c:extLst>
        </c:ser>
        <c:dLbls>
          <c:showLegendKey val="0"/>
          <c:showVal val="0"/>
          <c:showCatName val="0"/>
          <c:showSerName val="0"/>
          <c:showPercent val="0"/>
          <c:showBubbleSize val="0"/>
        </c:dLbls>
        <c:gapWidth val="100"/>
        <c:overlap val="-24"/>
        <c:axId val="965368272"/>
        <c:axId val="1189336944"/>
      </c:barChart>
      <c:catAx>
        <c:axId val="965368272"/>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1189336944"/>
        <c:crosses val="autoZero"/>
        <c:auto val="1"/>
        <c:lblAlgn val="ctr"/>
        <c:lblOffset val="100"/>
        <c:noMultiLvlLbl val="0"/>
      </c:catAx>
      <c:valAx>
        <c:axId val="1189336944"/>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crossAx val="96536827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[Copy of ZOMATO DASHBOARD modi.xlsx]subjective!PivotTable19</c:name>
    <c:fmtId val="-1"/>
  </c:pivotSource>
  <c:chart>
    <c:title>
      <c:tx>
        <c:rich>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r>
              <a:rPr lang="en-US"/>
              <a:t>Has Table Booking</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pivotFmt>
      <c:pivotFmt>
        <c:idx val="1"/>
        <c:spPr>
          <a:solidFill>
            <a:schemeClr val="accent1"/>
          </a:solidFill>
          <a:ln w="19050">
            <a:solidFill>
              <a:schemeClr val="lt1"/>
            </a:solidFill>
          </a:ln>
          <a:effectLst/>
        </c:spPr>
        <c:marker>
          <c:symbol val="none"/>
        </c:marke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marker>
          <c:symbol val="none"/>
        </c:marke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marker>
          <c:symbol val="none"/>
        </c:marke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marker>
          <c:symbol val="none"/>
        </c:marke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s>
    <c:plotArea>
      <c:layout/>
      <c:pieChart>
        <c:varyColors val="1"/>
        <c:ser>
          <c:idx val="0"/>
          <c:order val="0"/>
          <c:tx>
            <c:strRef>
              <c:f>subjective!$C$216</c:f>
              <c:strCache>
                <c:ptCount val="1"/>
                <c:pt idx="0">
                  <c:v>Count of RestaurantID</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223F-41BE-9154-3CE89ED34193}"/>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223F-41BE-9154-3CE89ED34193}"/>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subjective!$B$217:$B$218</c:f>
              <c:strCache>
                <c:ptCount val="2"/>
                <c:pt idx="0">
                  <c:v>No</c:v>
                </c:pt>
                <c:pt idx="1">
                  <c:v>Yes</c:v>
                </c:pt>
              </c:strCache>
            </c:strRef>
          </c:cat>
          <c:val>
            <c:numRef>
              <c:f>subjective!$C$217:$C$218</c:f>
              <c:numCache>
                <c:formatCode>General</c:formatCode>
                <c:ptCount val="2"/>
                <c:pt idx="0">
                  <c:v>8393</c:v>
                </c:pt>
                <c:pt idx="1">
                  <c:v>1158</c:v>
                </c:pt>
              </c:numCache>
            </c:numRef>
          </c:val>
          <c:extLst>
            <c:ext xmlns:c16="http://schemas.microsoft.com/office/drawing/2014/chart" uri="{C3380CC4-5D6E-409C-BE32-E72D297353CC}">
              <c16:uniqueId val="{00000004-223F-41BE-9154-3CE89ED34193}"/>
            </c:ext>
          </c:extLst>
        </c:ser>
        <c:ser>
          <c:idx val="1"/>
          <c:order val="1"/>
          <c:tx>
            <c:strRef>
              <c:f>subjective!$D$216</c:f>
              <c:strCache>
                <c:ptCount val="1"/>
                <c:pt idx="0">
                  <c:v>Average of Rating</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6-223F-41BE-9154-3CE89ED34193}"/>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8-223F-41BE-9154-3CE89ED34193}"/>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subjective!$B$217:$B$218</c:f>
              <c:strCache>
                <c:ptCount val="2"/>
                <c:pt idx="0">
                  <c:v>No</c:v>
                </c:pt>
                <c:pt idx="1">
                  <c:v>Yes</c:v>
                </c:pt>
              </c:strCache>
            </c:strRef>
          </c:cat>
          <c:val>
            <c:numRef>
              <c:f>subjective!$D$217:$D$218</c:f>
              <c:numCache>
                <c:formatCode>General</c:formatCode>
                <c:ptCount val="2"/>
                <c:pt idx="0">
                  <c:v>2.809686643631597</c:v>
                </c:pt>
                <c:pt idx="1">
                  <c:v>3.4825561312607953</c:v>
                </c:pt>
              </c:numCache>
            </c:numRef>
          </c:val>
          <c:extLst>
            <c:ext xmlns:c16="http://schemas.microsoft.com/office/drawing/2014/chart" uri="{C3380CC4-5D6E-409C-BE32-E72D297353CC}">
              <c16:uniqueId val="{00000009-223F-41BE-9154-3CE89ED34193}"/>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[Copy of ZOMATO DASHBOARD modi.xlsx]subjective!PivotTable20</c:name>
    <c:fmtId val="-1"/>
  </c:pivotSource>
  <c:chart>
    <c:title>
      <c:tx>
        <c:rich>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r>
              <a:rPr lang="en-US"/>
              <a:t>Has online delivery</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dk1">
                  <a:lumMod val="65000"/>
                  <a:lumOff val="35000"/>
                </a:schemeClr>
              </a:solidFill>
              <a:latin typeface="+mn-lt"/>
              <a:ea typeface="+mn-ea"/>
              <a:cs typeface="+mn-cs"/>
            </a:defRPr>
          </a:pPr>
          <a:endParaRPr lang="en-US"/>
        </a:p>
      </c:txPr>
    </c:title>
    <c:autoTitleDeleted val="0"/>
    <c:pivotFmts>
      <c:pivotFmt>
        <c:idx val="0"/>
        <c:spPr>
          <a:solidFill>
            <a:schemeClr val="accent1"/>
          </a:solidFill>
          <a:ln w="19050">
            <a:solidFill>
              <a:schemeClr val="lt1"/>
            </a:solidFill>
          </a:ln>
          <a:effectLst/>
        </c:spPr>
        <c:marker>
          <c:symbol val="none"/>
        </c:marker>
      </c:pivotFmt>
      <c:pivotFmt>
        <c:idx val="1"/>
        <c:spPr>
          <a:solidFill>
            <a:schemeClr val="accent1"/>
          </a:solidFill>
          <a:ln w="19050">
            <a:solidFill>
              <a:schemeClr val="lt1"/>
            </a:solidFill>
          </a:ln>
          <a:effectLst/>
        </c:spPr>
        <c:marker>
          <c:symbol val="none"/>
        </c:marker>
      </c:pivotFmt>
      <c:pivotFmt>
        <c:idx val="2"/>
        <c:spPr>
          <a:solidFill>
            <a:schemeClr val="accent1"/>
          </a:solidFill>
          <a:ln w="19050">
            <a:solidFill>
              <a:schemeClr val="lt1"/>
            </a:solidFill>
          </a:ln>
          <a:effectLst/>
        </c:spPr>
      </c:pivotFmt>
      <c:pivotFmt>
        <c:idx val="3"/>
        <c:spPr>
          <a:solidFill>
            <a:schemeClr val="accent1"/>
          </a:solidFill>
          <a:ln w="19050">
            <a:solidFill>
              <a:schemeClr val="lt1"/>
            </a:solidFill>
          </a:ln>
          <a:effectLst/>
        </c:spPr>
      </c:pivotFmt>
      <c:pivotFmt>
        <c:idx val="4"/>
        <c:spPr>
          <a:solidFill>
            <a:schemeClr val="accent1"/>
          </a:solidFill>
          <a:ln w="19050">
            <a:solidFill>
              <a:schemeClr val="lt1"/>
            </a:solidFill>
          </a:ln>
          <a:effectLst/>
        </c:spPr>
      </c:pivotFmt>
      <c:pivotFmt>
        <c:idx val="5"/>
        <c:spPr>
          <a:solidFill>
            <a:schemeClr val="accent1"/>
          </a:solidFill>
          <a:ln w="19050">
            <a:solidFill>
              <a:schemeClr val="lt1"/>
            </a:solidFill>
          </a:ln>
          <a:effectLst/>
        </c:spPr>
      </c:pivotFmt>
      <c:pivotFmt>
        <c:idx val="6"/>
        <c:spPr>
          <a:solidFill>
            <a:schemeClr val="accent1"/>
          </a:solidFill>
          <a:ln w="19050">
            <a:solidFill>
              <a:schemeClr val="lt1"/>
            </a:solidFill>
          </a:ln>
          <a:effectLst/>
        </c:spPr>
        <c:marker>
          <c:symbol val="none"/>
        </c:marker>
      </c:pivotFmt>
      <c:pivotFmt>
        <c:idx val="7"/>
        <c:spPr>
          <a:solidFill>
            <a:schemeClr val="accent1"/>
          </a:solidFill>
          <a:ln w="19050">
            <a:solidFill>
              <a:schemeClr val="lt1"/>
            </a:solidFill>
          </a:ln>
          <a:effectLst/>
        </c:spPr>
      </c:pivotFmt>
      <c:pivotFmt>
        <c:idx val="8"/>
        <c:spPr>
          <a:solidFill>
            <a:schemeClr val="accent1"/>
          </a:solidFill>
          <a:ln w="19050">
            <a:solidFill>
              <a:schemeClr val="lt1"/>
            </a:solidFill>
          </a:ln>
          <a:effectLst/>
        </c:spPr>
      </c:pivotFmt>
      <c:pivotFmt>
        <c:idx val="9"/>
        <c:spPr>
          <a:solidFill>
            <a:schemeClr val="accent1"/>
          </a:solidFill>
          <a:ln w="19050">
            <a:solidFill>
              <a:schemeClr val="lt1"/>
            </a:solidFill>
          </a:ln>
          <a:effectLst/>
        </c:spPr>
        <c:marker>
          <c:symbol val="none"/>
        </c:marker>
      </c:pivotFmt>
      <c:pivotFmt>
        <c:idx val="10"/>
        <c:spPr>
          <a:solidFill>
            <a:schemeClr val="accent1"/>
          </a:solidFill>
          <a:ln w="19050">
            <a:solidFill>
              <a:schemeClr val="lt1"/>
            </a:solidFill>
          </a:ln>
          <a:effectLst/>
        </c:spPr>
      </c:pivotFmt>
      <c:pivotFmt>
        <c:idx val="11"/>
        <c:spPr>
          <a:solidFill>
            <a:schemeClr val="accent1"/>
          </a:solidFill>
          <a:ln w="19050">
            <a:solidFill>
              <a:schemeClr val="lt1"/>
            </a:solidFill>
          </a:ln>
          <a:effectLst/>
        </c:spPr>
      </c:pivotFmt>
      <c:pivotFmt>
        <c:idx val="12"/>
        <c:spPr>
          <a:solidFill>
            <a:schemeClr val="accent1"/>
          </a:solidFill>
          <a:ln w="19050">
            <a:solidFill>
              <a:schemeClr val="lt1"/>
            </a:solidFill>
          </a:ln>
          <a:effectLst/>
        </c:spPr>
        <c:marker>
          <c:symbol val="none"/>
        </c:marker>
      </c:pivotFmt>
      <c:pivotFmt>
        <c:idx val="13"/>
        <c:spPr>
          <a:solidFill>
            <a:schemeClr val="accent1"/>
          </a:solidFill>
          <a:ln w="19050">
            <a:solidFill>
              <a:schemeClr val="lt1"/>
            </a:solidFill>
          </a:ln>
          <a:effectLst/>
        </c:spPr>
      </c:pivotFmt>
      <c:pivotFmt>
        <c:idx val="14"/>
        <c:spPr>
          <a:solidFill>
            <a:schemeClr val="accent1"/>
          </a:solidFill>
          <a:ln w="19050">
            <a:solidFill>
              <a:schemeClr val="lt1"/>
            </a:solidFill>
          </a:ln>
          <a:effectLst/>
        </c:spPr>
      </c:pivotFmt>
      <c:pivotFmt>
        <c:idx val="15"/>
        <c:spPr>
          <a:solidFill>
            <a:schemeClr val="accent1"/>
          </a:solidFill>
          <a:ln w="19050">
            <a:solidFill>
              <a:schemeClr val="lt1"/>
            </a:solidFill>
          </a:ln>
          <a:effectLst/>
        </c:spPr>
        <c:marker>
          <c:symbol val="none"/>
        </c:marker>
      </c:pivotFmt>
      <c:pivotFmt>
        <c:idx val="16"/>
        <c:spPr>
          <a:solidFill>
            <a:schemeClr val="accent1"/>
          </a:solidFill>
          <a:ln w="19050">
            <a:solidFill>
              <a:schemeClr val="lt1"/>
            </a:solidFill>
          </a:ln>
          <a:effectLst/>
        </c:spPr>
      </c:pivotFmt>
      <c:pivotFmt>
        <c:idx val="17"/>
        <c:spPr>
          <a:solidFill>
            <a:schemeClr val="accent1"/>
          </a:solidFill>
          <a:ln w="19050">
            <a:solidFill>
              <a:schemeClr val="lt1"/>
            </a:solidFill>
          </a:ln>
          <a:effectLst/>
        </c:spPr>
      </c:pivotFmt>
    </c:pivotFmts>
    <c:plotArea>
      <c:layout/>
      <c:pieChart>
        <c:varyColors val="1"/>
        <c:ser>
          <c:idx val="0"/>
          <c:order val="0"/>
          <c:tx>
            <c:strRef>
              <c:f>subjective!$G$216</c:f>
              <c:strCache>
                <c:ptCount val="1"/>
                <c:pt idx="0">
                  <c:v>Count of RestaurantID</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1-96FE-42A5-A4D6-7B5A8A14F91F}"/>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3-96FE-42A5-A4D6-7B5A8A14F91F}"/>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subjective!$F$217:$F$218</c:f>
              <c:strCache>
                <c:ptCount val="2"/>
                <c:pt idx="0">
                  <c:v>No</c:v>
                </c:pt>
                <c:pt idx="1">
                  <c:v>Yes</c:v>
                </c:pt>
              </c:strCache>
            </c:strRef>
          </c:cat>
          <c:val>
            <c:numRef>
              <c:f>subjective!$G$217:$G$218</c:f>
              <c:numCache>
                <c:formatCode>General</c:formatCode>
                <c:ptCount val="2"/>
                <c:pt idx="0">
                  <c:v>7100</c:v>
                </c:pt>
                <c:pt idx="1">
                  <c:v>2451</c:v>
                </c:pt>
              </c:numCache>
            </c:numRef>
          </c:val>
          <c:extLst>
            <c:ext xmlns:c16="http://schemas.microsoft.com/office/drawing/2014/chart" uri="{C3380CC4-5D6E-409C-BE32-E72D297353CC}">
              <c16:uniqueId val="{00000004-96FE-42A5-A4D6-7B5A8A14F91F}"/>
            </c:ext>
          </c:extLst>
        </c:ser>
        <c:ser>
          <c:idx val="1"/>
          <c:order val="1"/>
          <c:tx>
            <c:strRef>
              <c:f>subjective!$H$216</c:f>
              <c:strCache>
                <c:ptCount val="1"/>
                <c:pt idx="0">
                  <c:v>Average of Rating</c:v>
                </c:pt>
              </c:strCache>
            </c:strRef>
          </c:tx>
          <c:dPt>
            <c:idx val="0"/>
            <c:bubble3D val="0"/>
            <c:spPr>
              <a:solidFill>
                <a:schemeClr val="accent1"/>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6-96FE-42A5-A4D6-7B5A8A14F91F}"/>
              </c:ext>
            </c:extLst>
          </c:dPt>
          <c:dPt>
            <c:idx val="1"/>
            <c:bubble3D val="0"/>
            <c:spPr>
              <a:solidFill>
                <a:schemeClr val="accent2"/>
              </a:solidFill>
              <a:ln>
                <a:noFill/>
              </a:ln>
              <a:effectLst>
                <a:outerShdw blurRad="317500" algn="ctr" rotWithShape="0">
                  <a:prstClr val="black">
                    <a:alpha val="25000"/>
                  </a:prstClr>
                </a:outerShdw>
              </a:effectLst>
            </c:spPr>
            <c:extLst>
              <c:ext xmlns:c16="http://schemas.microsoft.com/office/drawing/2014/chart" uri="{C3380CC4-5D6E-409C-BE32-E72D297353CC}">
                <c16:uniqueId val="{00000008-96FE-42A5-A4D6-7B5A8A14F91F}"/>
              </c:ext>
            </c:extLst>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extLst>
          </c:dLbls>
          <c:cat>
            <c:strRef>
              <c:f>subjective!$F$217:$F$218</c:f>
              <c:strCache>
                <c:ptCount val="2"/>
                <c:pt idx="0">
                  <c:v>No</c:v>
                </c:pt>
                <c:pt idx="1">
                  <c:v>Yes</c:v>
                </c:pt>
              </c:strCache>
            </c:strRef>
          </c:cat>
          <c:val>
            <c:numRef>
              <c:f>subjective!$H$217:$H$218</c:f>
              <c:numCache>
                <c:formatCode>General</c:formatCode>
                <c:ptCount val="2"/>
                <c:pt idx="0">
                  <c:v>2.7543098591549309</c:v>
                </c:pt>
                <c:pt idx="1">
                  <c:v>3.2880048959608317</c:v>
                </c:pt>
              </c:numCache>
            </c:numRef>
          </c:val>
          <c:extLst>
            <c:ext xmlns:c16="http://schemas.microsoft.com/office/drawing/2014/chart" uri="{C3380CC4-5D6E-409C-BE32-E72D297353CC}">
              <c16:uniqueId val="{00000009-96FE-42A5-A4D6-7B5A8A14F91F}"/>
            </c:ext>
          </c:extLst>
        </c:ser>
        <c:dLbls>
          <c:dLblPos val="inEnd"/>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alpha val="78000"/>
          </a:schemeClr>
        </a:solidFill>
        <a:ln>
          <a:noFill/>
        </a:ln>
        <a:effectLst/>
      </c:spPr>
      <c:txPr>
        <a:bodyPr rot="0" spcFirstLastPara="1" vertOverflow="ellipsis" vert="horz" wrap="square" anchor="ctr" anchorCtr="1"/>
        <a:lstStyle/>
        <a:p>
          <a:pPr>
            <a:defRPr sz="1197" b="0" i="0" u="none" strike="noStrike" kern="1200" baseline="0">
              <a:solidFill>
                <a:schemeClr val="dk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[Copy of ZOMATO DASHBOARD modi.xlsx]subjective!PivotTable1</c:name>
    <c:fmtId val="-1"/>
  </c:pivotSource>
  <c:chart>
    <c:title>
      <c:tx>
        <c:rich>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Top</a:t>
            </a:r>
            <a:r>
              <a:rPr lang="en-US" baseline="0"/>
              <a:t> 10 cuisines</a:t>
            </a:r>
            <a:endParaRPr lang="en-US"/>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ivotFmts>
      <c:pivotFmt>
        <c:idx val="0"/>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circle"/>
          <c:size val="6"/>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w="9525">
              <a:solidFill>
                <a:schemeClr val="accent1"/>
              </a:solidFill>
              <a:round/>
            </a:ln>
            <a:effectLst>
              <a:outerShdw blurRad="57150" dist="19050" dir="5400000" algn="ctr" rotWithShape="0">
                <a:srgbClr val="000000">
                  <a:alpha val="63000"/>
                </a:srgbClr>
              </a:outerShdw>
            </a:effectLst>
          </c:spPr>
        </c:marker>
      </c:pivotFmt>
      <c:pivotFmt>
        <c:idx val="1"/>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2"/>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3"/>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
        <c:idx val="4"/>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marker>
          <c:symbol val="none"/>
        </c:marker>
      </c:pivotFmt>
    </c:pivotFmts>
    <c:plotArea>
      <c:layout/>
      <c:barChart>
        <c:barDir val="col"/>
        <c:grouping val="clustered"/>
        <c:varyColors val="0"/>
        <c:ser>
          <c:idx val="0"/>
          <c:order val="0"/>
          <c:tx>
            <c:strRef>
              <c:f>subjective!$C$350</c:f>
              <c:strCache>
                <c:ptCount val="1"/>
                <c:pt idx="0">
                  <c:v>Total</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cat>
            <c:strRef>
              <c:f>subjective!$B$351:$B$361</c:f>
              <c:strCache>
                <c:ptCount val="10"/>
                <c:pt idx="0">
                  <c:v>Bakery</c:v>
                </c:pt>
                <c:pt idx="1">
                  <c:v>Bakery, Desserts</c:v>
                </c:pt>
                <c:pt idx="2">
                  <c:v>Cafe</c:v>
                </c:pt>
                <c:pt idx="3">
                  <c:v>Chinese</c:v>
                </c:pt>
                <c:pt idx="4">
                  <c:v>Fast Food</c:v>
                </c:pt>
                <c:pt idx="5">
                  <c:v>North Indian</c:v>
                </c:pt>
                <c:pt idx="6">
                  <c:v>North Indian, Chinese</c:v>
                </c:pt>
                <c:pt idx="7">
                  <c:v>North Indian, Mughlai</c:v>
                </c:pt>
                <c:pt idx="8">
                  <c:v>North Indian, Mughlai, Chinese</c:v>
                </c:pt>
                <c:pt idx="9">
                  <c:v>Street Food</c:v>
                </c:pt>
              </c:strCache>
            </c:strRef>
          </c:cat>
          <c:val>
            <c:numRef>
              <c:f>subjective!$C$351:$C$361</c:f>
              <c:numCache>
                <c:formatCode>General</c:formatCode>
                <c:ptCount val="10"/>
                <c:pt idx="0">
                  <c:v>218</c:v>
                </c:pt>
                <c:pt idx="1">
                  <c:v>170</c:v>
                </c:pt>
                <c:pt idx="2">
                  <c:v>299</c:v>
                </c:pt>
                <c:pt idx="3">
                  <c:v>354</c:v>
                </c:pt>
                <c:pt idx="4">
                  <c:v>354</c:v>
                </c:pt>
                <c:pt idx="5">
                  <c:v>936</c:v>
                </c:pt>
                <c:pt idx="6">
                  <c:v>511</c:v>
                </c:pt>
                <c:pt idx="7">
                  <c:v>334</c:v>
                </c:pt>
                <c:pt idx="8">
                  <c:v>197</c:v>
                </c:pt>
                <c:pt idx="9">
                  <c:v>149</c:v>
                </c:pt>
              </c:numCache>
            </c:numRef>
          </c:val>
          <c:extLst>
            <c:ext xmlns:c16="http://schemas.microsoft.com/office/drawing/2014/chart" uri="{C3380CC4-5D6E-409C-BE32-E72D297353CC}">
              <c16:uniqueId val="{00000000-FB64-4AAA-B2C9-4B851792FDDF}"/>
            </c:ext>
          </c:extLst>
        </c:ser>
        <c:dLbls>
          <c:showLegendKey val="0"/>
          <c:showVal val="0"/>
          <c:showCatName val="0"/>
          <c:showSerName val="0"/>
          <c:showPercent val="0"/>
          <c:showBubbleSize val="0"/>
        </c:dLbls>
        <c:gapWidth val="100"/>
        <c:overlap val="-24"/>
        <c:axId val="1676305376"/>
        <c:axId val="1679321456"/>
      </c:barChart>
      <c:catAx>
        <c:axId val="1676305376"/>
        <c:scaling>
          <c:orientation val="minMax"/>
        </c:scaling>
        <c:delete val="0"/>
        <c:axPos val="b"/>
        <c:numFmt formatCode="General" sourceLinked="1"/>
        <c:majorTickMark val="none"/>
        <c:minorTickMark val="none"/>
        <c:tickLblPos val="nextTo"/>
        <c:spPr>
          <a:noFill/>
          <a:ln w="12700" cap="flat" cmpd="sng" algn="ctr">
            <a:solidFill>
              <a:schemeClr val="lt1">
                <a:lumMod val="95000"/>
                <a:alpha val="54000"/>
              </a:schemeClr>
            </a:solidFill>
            <a:round/>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79321456"/>
        <c:crosses val="autoZero"/>
        <c:auto val="1"/>
        <c:lblAlgn val="ctr"/>
        <c:lblOffset val="100"/>
        <c:noMultiLvlLbl val="0"/>
      </c:catAx>
      <c:valAx>
        <c:axId val="1679321456"/>
        <c:scaling>
          <c:orientation val="minMax"/>
        </c:scaling>
        <c:delete val="0"/>
        <c:axPos val="l"/>
        <c:majorGridlines>
          <c:spPr>
            <a:ln w="9525" cap="flat" cmpd="sng" algn="ctr">
              <a:solidFill>
                <a:schemeClr val="lt1">
                  <a:lumMod val="95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crossAx val="16763053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8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withinLinear" id="15">
  <a:schemeClr val="accent2"/>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dk1">
            <a:lumMod val="50000"/>
            <a:lumOff val="50000"/>
          </a:schemeClr>
        </a:solidFill>
        <a:round/>
      </a:ln>
    </cs:spPr>
  </cs:gridlineMajor>
  <cs:gridlineMinor>
    <cs:lnRef idx="0"/>
    <cs:fillRef idx="0"/>
    <cs:effectRef idx="0"/>
    <cs:fontRef idx="minor">
      <a:schemeClr val="tx1"/>
    </cs:fontRef>
    <cs:spPr>
      <a:ln>
        <a:solidFill>
          <a:schemeClr val="dk1">
            <a:lumMod val="60000"/>
            <a:lumOff val="40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charts/style3.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lt1"/>
    </cs:fontRef>
  </cs:wall>
</cs:chartStyle>
</file>

<file path=ppt/charts/style4.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1197" kern="1200"/>
  </cs:axisTitle>
  <cs:categoryAxis>
    <cs:lnRef idx="0"/>
    <cs:fillRef idx="0"/>
    <cs:effectRef idx="0"/>
    <cs:fontRef idx="minor">
      <a:schemeClr val="dk1">
        <a:lumMod val="65000"/>
        <a:lumOff val="35000"/>
      </a:schemeClr>
    </cs:fontRef>
    <cs:defRPr sz="1197"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1197" kern="1200"/>
  </cs:chartArea>
  <cs:dataLabel>
    <cs:lnRef idx="0"/>
    <cs:fillRef idx="0"/>
    <cs:effectRef idx="0"/>
    <cs:fontRef idx="minor">
      <a:schemeClr val="lt1"/>
    </cs:fontRef>
    <cs:defRPr sz="1197"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1197"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1197"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22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1197"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1197"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09">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lt1"/>
    </cs:fontRef>
  </cs:dataPoint>
  <cs:dataPoint3D>
    <cs:lnRef idx="0"/>
    <cs:fillRef idx="3">
      <cs:styleClr val="auto"/>
    </cs:fillRef>
    <cs:effectRef idx="3"/>
    <cs:fontRef idx="minor">
      <a:schemeClr val="lt1"/>
    </cs:fontRef>
  </cs:dataPoint3D>
  <cs:dataPointLine>
    <cs:lnRef idx="0">
      <cs:styleClr val="auto"/>
    </cs:lnRef>
    <cs:fillRef idx="3"/>
    <cs:effectRef idx="3"/>
    <cs:fontRef idx="minor">
      <a:schemeClr val="lt1"/>
    </cs:fontRef>
    <cs:spPr>
      <a:ln w="34925" cap="rnd">
        <a:solidFill>
          <a:schemeClr val="phClr"/>
        </a:solidFill>
        <a:round/>
      </a:ln>
    </cs:spPr>
  </cs:dataPointLine>
  <cs:dataPointMarker>
    <cs:lnRef idx="0">
      <cs:styleClr val="auto"/>
    </cs:lnRef>
    <cs:fillRef idx="3">
      <cs:styleClr val="auto"/>
    </cs:fillRef>
    <cs:effectRef idx="3"/>
    <cs:fontRef idx="minor">
      <a:schemeClr val="lt1"/>
    </cs:fontRef>
    <cs:spPr>
      <a:ln w="9525">
        <a:solidFill>
          <a:schemeClr val="phClr"/>
        </a:solidFill>
        <a:round/>
      </a:ln>
    </cs:spPr>
  </cs:dataPointMarker>
  <cs:dataPointMarkerLayout symbol="circle" size="6"/>
  <cs:dataPointWireframe>
    <cs:lnRef idx="0">
      <cs:styleClr val="auto"/>
    </cs:lnRef>
    <cs:fillRef idx="3"/>
    <cs:effectRef idx="3"/>
    <cs:fontRef idx="minor">
      <a:schemeClr val="lt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lt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lt1"/>
    </cs:fontRef>
    <cs:spPr>
      <a:ln w="9525">
        <a:solidFill>
          <a:schemeClr val="lt1">
            <a:lumMod val="95000"/>
            <a:alpha val="54000"/>
          </a:schemeClr>
        </a:solidFill>
        <a:prstDash val="dash"/>
      </a:ln>
    </cs:spPr>
  </cs:dropLine>
  <cs:errorBar>
    <cs:lnRef idx="0"/>
    <cs:fillRef idx="0"/>
    <cs:effectRef idx="0"/>
    <cs:fontRef idx="minor">
      <a:schemeClr val="lt1"/>
    </cs:fontRef>
    <cs:spPr>
      <a:ln w="9525" cap="flat" cmpd="sng" algn="ctr">
        <a:solidFill>
          <a:schemeClr val="lt1">
            <a:lumMod val="95000"/>
          </a:schemeClr>
        </a:solidFill>
        <a:round/>
      </a:ln>
    </cs:spPr>
  </cs:errorBar>
  <cs:floor>
    <cs:lnRef idx="0"/>
    <cs:fillRef idx="0"/>
    <cs:effectRef idx="0"/>
    <cs:fontRef idx="minor">
      <a:schemeClr val="lt1"/>
    </cs:fontRef>
  </cs:floor>
  <cs:gridlineMajor>
    <cs:lnRef idx="0"/>
    <cs:fillRef idx="0"/>
    <cs:effectRef idx="0"/>
    <cs:fontRef idx="minor">
      <a:schemeClr val="lt1"/>
    </cs:fontRef>
    <cs:spPr>
      <a:ln w="9525" cap="flat" cmpd="sng" algn="ctr">
        <a:solidFill>
          <a:schemeClr val="lt1">
            <a:lumMod val="95000"/>
            <a:alpha val="10000"/>
          </a:schemeClr>
        </a:solidFill>
        <a:round/>
      </a:ln>
    </cs:spPr>
  </cs:gridlineMajor>
  <cs:gridlineMinor>
    <cs:lnRef idx="0"/>
    <cs:fillRef idx="0"/>
    <cs:effectRef idx="0"/>
    <cs:fontRef idx="minor">
      <a:schemeClr val="lt1"/>
    </cs:fontRef>
    <cs:spPr>
      <a:ln>
        <a:solidFill>
          <a:schemeClr val="lt1">
            <a:lumMod val="95000"/>
            <a:alpha val="5000"/>
          </a:schemeClr>
        </a:solidFill>
      </a:ln>
    </cs:spPr>
  </cs:gridlineMinor>
  <cs:hiLoLine>
    <cs:lnRef idx="0"/>
    <cs:fillRef idx="0"/>
    <cs:effectRef idx="0"/>
    <cs:fontRef idx="minor">
      <a:schemeClr val="lt1"/>
    </cs:fontRef>
    <cs:spPr>
      <a:ln w="9525">
        <a:solidFill>
          <a:schemeClr val="lt1">
            <a:lumMod val="95000"/>
            <a:alpha val="54000"/>
          </a:schemeClr>
        </a:solidFill>
        <a:prstDash val="dash"/>
      </a:ln>
    </cs:spPr>
  </cs:hiLoLine>
  <cs:leaderLine>
    <cs:lnRef idx="0"/>
    <cs:fillRef idx="0"/>
    <cs:effectRef idx="0"/>
    <cs:fontRef idx="minor">
      <a:schemeClr val="lt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lt1"/>
    </cs:fontRef>
  </cs:plotArea>
  <cs:plotArea3D>
    <cs:lnRef idx="0"/>
    <cs:fillRef idx="0"/>
    <cs:effectRef idx="0"/>
    <cs:fontRef idx="minor">
      <a:schemeClr val="lt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lt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lt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lt1"/>
    </cs:fontRef>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2F90AB-AE9E-4525-8CC0-79ADFD86CA9E}" type="datetimeFigureOut">
              <a:rPr lang="en-US" smtClean="0"/>
              <a:t>4/18/2025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37DD7E-F7BA-4C9F-9162-5D62444164C5}" type="slidenum">
              <a:rPr lang="en-US" smtClean="0"/>
              <a:t>‹#›</a:t>
            </a:fld>
            <a:endParaRPr lang="en-US"/>
          </a:p>
        </p:txBody>
      </p:sp>
    </p:spTree>
    <p:extLst>
      <p:ext uri="{BB962C8B-B14F-4D97-AF65-F5344CB8AC3E}">
        <p14:creationId xmlns:p14="http://schemas.microsoft.com/office/powerpoint/2010/main" val="2899645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B9DF3-A152-4968-AB27-1B49F61AE5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5AC9AE-EB67-4951-B6F6-A9BEA73FFF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1B22A14-6E65-47F1-AEEB-487FBBC4BA9D}"/>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08E2FA2B-5AC3-4968-8F36-E65079CA0E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2C2FC-8089-411B-8A00-2951C5B48E5C}"/>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38804301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06DEA0-A707-41D8-8917-A45F472D1AE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4C606B1-633F-416A-B816-FA719210253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4C8615-52A6-4955-8D56-1F2D515C397E}"/>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19C40B01-436C-4B5F-BE98-97FA870A61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9486E2-BA56-4A0F-BA74-38B7081421E8}"/>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15510511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B1A773-9DB9-43AC-8465-A57D9A46AD7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4FD323-9F99-4C14-9940-782A0657CA77}"/>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C035E8-018D-4C94-BE58-729E5C55C191}"/>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031BD4E0-96BE-48AE-B04E-D5140E96C3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6D6E73-9BE9-4D0B-88EA-C0FFBB8CF184}"/>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230282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74EE80-E54A-4D6D-932A-B1F5146826C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DE7187-7B85-413A-AF5E-EACE63A6B0E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7070DE-AF92-4C2D-9DB5-5919ACA658BD}"/>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18FF3213-8571-4061-AD36-BA705DFC75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F4104C-87E0-42EA-8432-115D33BF5817}"/>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1611386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88055-3013-4D83-8E4D-B97F0F502E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190A36-FE1C-4282-B05D-0C1F216A75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4AE5EEE-E088-42A1-96BC-17705B4716D6}"/>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C1D300F5-46B0-4A62-BC72-216BBEE91F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D210A6-70BA-4908-9B0D-382476FB4AD6}"/>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12659809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B8527D-021D-49A1-93B7-71120A7736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3E32DAD-BFEA-44DB-9A2E-C2874556BAEE}"/>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00F4099-89A2-4305-8071-5A640E647DD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0CD696B-72E6-4F16-9E91-8E6C0E179656}"/>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6" name="Footer Placeholder 5">
            <a:extLst>
              <a:ext uri="{FF2B5EF4-FFF2-40B4-BE49-F238E27FC236}">
                <a16:creationId xmlns:a16="http://schemas.microsoft.com/office/drawing/2014/main" id="{3AB2770D-0867-4FA3-889B-AE480310A3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9FE5DB-61D4-4FAE-BDBC-8A91640FACF6}"/>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271198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CFF66-EA95-4C53-BADD-EEE4BAC644E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1AF26ED-887A-4975-9833-E9A3F66C5BE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28AA79-3503-494D-9C58-6B1500D78CC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35FF4CD-DE96-4C33-9820-D5BC99079DB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E2C241D-24FD-4331-B75E-61547353422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26BD3B0-F73D-48D4-83D6-A7726A130D04}"/>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8" name="Footer Placeholder 7">
            <a:extLst>
              <a:ext uri="{FF2B5EF4-FFF2-40B4-BE49-F238E27FC236}">
                <a16:creationId xmlns:a16="http://schemas.microsoft.com/office/drawing/2014/main" id="{7E8D505C-18DC-4D85-9CCC-19A6397270D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6B1B10F-0647-4BAA-879B-C1F999B346AD}"/>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11602396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1965F-C27F-49E0-A6BD-FE662AFAD62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BC56D6-7FA4-4AAC-A872-FC04E704F657}"/>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4" name="Footer Placeholder 3">
            <a:extLst>
              <a:ext uri="{FF2B5EF4-FFF2-40B4-BE49-F238E27FC236}">
                <a16:creationId xmlns:a16="http://schemas.microsoft.com/office/drawing/2014/main" id="{683323EB-9944-4A83-92CE-1D9FEC84F1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C63555C-9FE6-418D-A138-A0BC2C73D460}"/>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4372882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1B2024C-CEFD-49AC-9851-33936CD6BFA0}"/>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3" name="Footer Placeholder 2">
            <a:extLst>
              <a:ext uri="{FF2B5EF4-FFF2-40B4-BE49-F238E27FC236}">
                <a16:creationId xmlns:a16="http://schemas.microsoft.com/office/drawing/2014/main" id="{1F7AF41F-09E5-481D-96C1-3151C9C3F46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7C5519B-542E-45CB-B2AE-DB6CC577BA5E}"/>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29916062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F03C7-1CAC-46EB-9A3B-18459665C9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6A9B432-5970-471B-996A-6636C633E4A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912DCE1-75CC-47F3-A157-AEA71B18BD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DB97DFB-48C1-446C-98CF-3035F8E96B77}"/>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6" name="Footer Placeholder 5">
            <a:extLst>
              <a:ext uri="{FF2B5EF4-FFF2-40B4-BE49-F238E27FC236}">
                <a16:creationId xmlns:a16="http://schemas.microsoft.com/office/drawing/2014/main" id="{BC4A3552-85EA-4B99-B69A-95EA6020118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D393A8-6F45-4410-9CDC-6760C5D01642}"/>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277250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3A5C0-C4EE-49D5-9E13-70D62AE479A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BD14E0-9F38-4CB1-BBD8-A6E84172DB0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5774201-68CB-4308-9D40-8E29246CFB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4F78284-4FF0-4193-AACF-CB9EF61590BB}"/>
              </a:ext>
            </a:extLst>
          </p:cNvPr>
          <p:cNvSpPr>
            <a:spLocks noGrp="1"/>
          </p:cNvSpPr>
          <p:nvPr>
            <p:ph type="dt" sz="half" idx="10"/>
          </p:nvPr>
        </p:nvSpPr>
        <p:spPr/>
        <p:txBody>
          <a:bodyPr/>
          <a:lstStyle/>
          <a:p>
            <a:fld id="{592754E1-725F-4040-83BA-1E13CB302551}" type="datetimeFigureOut">
              <a:rPr lang="en-US" smtClean="0"/>
              <a:t>4/18/2025</a:t>
            </a:fld>
            <a:endParaRPr lang="en-US"/>
          </a:p>
        </p:txBody>
      </p:sp>
      <p:sp>
        <p:nvSpPr>
          <p:cNvPr id="6" name="Footer Placeholder 5">
            <a:extLst>
              <a:ext uri="{FF2B5EF4-FFF2-40B4-BE49-F238E27FC236}">
                <a16:creationId xmlns:a16="http://schemas.microsoft.com/office/drawing/2014/main" id="{ED008D19-A39E-4C57-BC06-43563138BC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D28366-8B8E-4544-AFF5-F7885BD149B0}"/>
              </a:ext>
            </a:extLst>
          </p:cNvPr>
          <p:cNvSpPr>
            <a:spLocks noGrp="1"/>
          </p:cNvSpPr>
          <p:nvPr>
            <p:ph type="sldNum" sz="quarter" idx="12"/>
          </p:nvPr>
        </p:nvSpPr>
        <p:spPr/>
        <p:txBody>
          <a:bodyPr/>
          <a:lstStyle/>
          <a:p>
            <a:fld id="{34116E7E-2961-4D24-AF4B-5E5F676EF425}" type="slidenum">
              <a:rPr lang="en-US" smtClean="0"/>
              <a:t>‹#›</a:t>
            </a:fld>
            <a:endParaRPr lang="en-US"/>
          </a:p>
        </p:txBody>
      </p:sp>
    </p:spTree>
    <p:extLst>
      <p:ext uri="{BB962C8B-B14F-4D97-AF65-F5344CB8AC3E}">
        <p14:creationId xmlns:p14="http://schemas.microsoft.com/office/powerpoint/2010/main" val="3310956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11BD43-D6ED-4347-AE0A-06AC190087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3E39ACF-BDF1-4722-B64B-0FCAD16FA2F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8571D4-466A-44B1-93C9-EA7F807823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92754E1-725F-4040-83BA-1E13CB302551}" type="datetimeFigureOut">
              <a:rPr lang="en-US" smtClean="0"/>
              <a:t>4/18/2025</a:t>
            </a:fld>
            <a:endParaRPr lang="en-US"/>
          </a:p>
        </p:txBody>
      </p:sp>
      <p:sp>
        <p:nvSpPr>
          <p:cNvPr id="5" name="Footer Placeholder 4">
            <a:extLst>
              <a:ext uri="{FF2B5EF4-FFF2-40B4-BE49-F238E27FC236}">
                <a16:creationId xmlns:a16="http://schemas.microsoft.com/office/drawing/2014/main" id="{435896E9-44AD-4353-B742-4F2FD64A38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B708515-444B-4129-BC15-B0DB8BAFD4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116E7E-2961-4D24-AF4B-5E5F676EF425}" type="slidenum">
              <a:rPr lang="en-US" smtClean="0"/>
              <a:t>‹#›</a:t>
            </a:fld>
            <a:endParaRPr lang="en-US"/>
          </a:p>
        </p:txBody>
      </p:sp>
    </p:spTree>
    <p:extLst>
      <p:ext uri="{BB962C8B-B14F-4D97-AF65-F5344CB8AC3E}">
        <p14:creationId xmlns:p14="http://schemas.microsoft.com/office/powerpoint/2010/main" val="3558442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EC5CF82-9BD9-4C98-BF2B-54EE1B6A52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8044" y="640080"/>
            <a:ext cx="5645095" cy="5893724"/>
          </a:xfrm>
          <a:prstGeom prst="rect">
            <a:avLst/>
          </a:prstGeom>
        </p:spPr>
      </p:pic>
      <p:sp>
        <p:nvSpPr>
          <p:cNvPr id="4" name="TextBox 3">
            <a:extLst>
              <a:ext uri="{FF2B5EF4-FFF2-40B4-BE49-F238E27FC236}">
                <a16:creationId xmlns:a16="http://schemas.microsoft.com/office/drawing/2014/main" id="{7E5AC697-E945-4FFC-861F-5C54C76AD321}"/>
              </a:ext>
            </a:extLst>
          </p:cNvPr>
          <p:cNvSpPr txBox="1"/>
          <p:nvPr/>
        </p:nvSpPr>
        <p:spPr>
          <a:xfrm flipH="1">
            <a:off x="831271" y="1529542"/>
            <a:ext cx="4031674" cy="400110"/>
          </a:xfrm>
          <a:prstGeom prst="rect">
            <a:avLst/>
          </a:prstGeom>
          <a:noFill/>
        </p:spPr>
        <p:txBody>
          <a:bodyPr wrap="square" rtlCol="0">
            <a:spAutoFit/>
          </a:bodyPr>
          <a:lstStyle/>
          <a:p>
            <a:pPr algn="ctr"/>
            <a:r>
              <a:rPr lang="en-US" sz="2000" b="1" dirty="0">
                <a:effectLst>
                  <a:outerShdw blurRad="38100" dist="38100" dir="2700000" algn="tl">
                    <a:srgbClr val="000000">
                      <a:alpha val="43137"/>
                    </a:srgbClr>
                  </a:outerShdw>
                </a:effectLst>
                <a:latin typeface="Bernard MT Condensed" panose="02050806060905020404" pitchFamily="18" charset="0"/>
              </a:rPr>
              <a:t>NEW RESTAURANT LOCATION SUGGESTION</a:t>
            </a:r>
          </a:p>
        </p:txBody>
      </p:sp>
      <p:sp>
        <p:nvSpPr>
          <p:cNvPr id="6" name="TextBox 5">
            <a:extLst>
              <a:ext uri="{FF2B5EF4-FFF2-40B4-BE49-F238E27FC236}">
                <a16:creationId xmlns:a16="http://schemas.microsoft.com/office/drawing/2014/main" id="{9EB94CA7-6EA3-46D8-87E1-4147A9AE5219}"/>
              </a:ext>
            </a:extLst>
          </p:cNvPr>
          <p:cNvSpPr txBox="1"/>
          <p:nvPr/>
        </p:nvSpPr>
        <p:spPr>
          <a:xfrm>
            <a:off x="922714" y="2763982"/>
            <a:ext cx="3773978" cy="400110"/>
          </a:xfrm>
          <a:prstGeom prst="rect">
            <a:avLst/>
          </a:prstGeom>
          <a:noFill/>
        </p:spPr>
        <p:txBody>
          <a:bodyPr wrap="square" rtlCol="0">
            <a:spAutoFit/>
          </a:bodyPr>
          <a:lstStyle/>
          <a:p>
            <a:pPr algn="ctr"/>
            <a:r>
              <a:rPr lang="en-US" sz="2000" b="1" dirty="0">
                <a:solidFill>
                  <a:schemeClr val="accent2">
                    <a:lumMod val="75000"/>
                  </a:schemeClr>
                </a:solidFill>
                <a:effectLst>
                  <a:outerShdw blurRad="38100" dist="38100" dir="2700000" algn="tl">
                    <a:srgbClr val="000000">
                      <a:alpha val="43137"/>
                    </a:srgbClr>
                  </a:outerShdw>
                </a:effectLst>
              </a:rPr>
              <a:t>SATYAM KUMAR MISHRA</a:t>
            </a:r>
          </a:p>
        </p:txBody>
      </p:sp>
      <p:sp>
        <p:nvSpPr>
          <p:cNvPr id="7" name="TextBox 6">
            <a:extLst>
              <a:ext uri="{FF2B5EF4-FFF2-40B4-BE49-F238E27FC236}">
                <a16:creationId xmlns:a16="http://schemas.microsoft.com/office/drawing/2014/main" id="{33FBFE73-2736-435D-B01A-7776A7C56F31}"/>
              </a:ext>
            </a:extLst>
          </p:cNvPr>
          <p:cNvSpPr txBox="1"/>
          <p:nvPr/>
        </p:nvSpPr>
        <p:spPr>
          <a:xfrm>
            <a:off x="1221970" y="3325091"/>
            <a:ext cx="3100647" cy="646331"/>
          </a:xfrm>
          <a:prstGeom prst="rect">
            <a:avLst/>
          </a:prstGeom>
          <a:noFill/>
        </p:spPr>
        <p:txBody>
          <a:bodyPr wrap="square" rtlCol="0">
            <a:spAutoFit/>
          </a:bodyPr>
          <a:lstStyle/>
          <a:p>
            <a:pPr algn="ctr"/>
            <a:r>
              <a:rPr lang="en-US" b="1" dirty="0">
                <a:solidFill>
                  <a:schemeClr val="accent2">
                    <a:lumMod val="75000"/>
                  </a:schemeClr>
                </a:solidFill>
                <a:effectLst>
                  <a:outerShdw blurRad="38100" dist="38100" dir="2700000" algn="tl">
                    <a:srgbClr val="000000">
                      <a:alpha val="43137"/>
                    </a:srgbClr>
                  </a:outerShdw>
                </a:effectLst>
              </a:rPr>
              <a:t>03/02/2025</a:t>
            </a:r>
          </a:p>
          <a:p>
            <a:endParaRPr lang="en-US" dirty="0"/>
          </a:p>
        </p:txBody>
      </p:sp>
    </p:spTree>
    <p:extLst>
      <p:ext uri="{BB962C8B-B14F-4D97-AF65-F5344CB8AC3E}">
        <p14:creationId xmlns:p14="http://schemas.microsoft.com/office/powerpoint/2010/main" val="37576595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8071811C-4186-48A8-A7B7-A2A48A3C4C1B}"/>
              </a:ext>
            </a:extLst>
          </p:cNvPr>
          <p:cNvGraphicFramePr>
            <a:graphicFrameLocks/>
          </p:cNvGraphicFramePr>
          <p:nvPr>
            <p:extLst>
              <p:ext uri="{D42A27DB-BD31-4B8C-83A1-F6EECF244321}">
                <p14:modId xmlns:p14="http://schemas.microsoft.com/office/powerpoint/2010/main" val="2491270813"/>
              </p:ext>
            </p:extLst>
          </p:nvPr>
        </p:nvGraphicFramePr>
        <p:xfrm>
          <a:off x="1376738" y="452064"/>
          <a:ext cx="9472772" cy="2691828"/>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2849CBF4-5D2A-44FD-9BCA-C485FCA90E9C}"/>
              </a:ext>
            </a:extLst>
          </p:cNvPr>
          <p:cNvSpPr txBox="1"/>
          <p:nvPr/>
        </p:nvSpPr>
        <p:spPr>
          <a:xfrm>
            <a:off x="986319" y="3821987"/>
            <a:ext cx="10798139" cy="2031325"/>
          </a:xfrm>
          <a:prstGeom prst="rect">
            <a:avLst/>
          </a:prstGeom>
          <a:noFill/>
        </p:spPr>
        <p:txBody>
          <a:bodyPr wrap="square" rtlCol="0">
            <a:spAutoFit/>
          </a:bodyPr>
          <a:lstStyle/>
          <a:p>
            <a:pPr marL="285750" indent="-285750">
              <a:buFont typeface="Arial" panose="020B0604020202020204" pitchFamily="34" charset="0"/>
              <a:buChar char="•"/>
            </a:pPr>
            <a:r>
              <a:rPr lang="en-US" b="1" dirty="0"/>
              <a:t>North Indian</a:t>
            </a:r>
            <a:r>
              <a:rPr lang="en-US" dirty="0"/>
              <a:t> is the most popular cuisine a safe bet, but expect </a:t>
            </a:r>
            <a:r>
              <a:rPr lang="en-US" b="1" dirty="0"/>
              <a:t>high competition</a:t>
            </a:r>
            <a:r>
              <a:rPr lang="en-US" dirty="0"/>
              <a:t>, so differentiation is key.</a:t>
            </a:r>
          </a:p>
          <a:p>
            <a:pPr marL="285750" indent="-285750">
              <a:buFont typeface="Arial" panose="020B0604020202020204" pitchFamily="34" charset="0"/>
              <a:buChar char="•"/>
            </a:pPr>
            <a:r>
              <a:rPr lang="en-US" b="1" dirty="0"/>
              <a:t>Chinese</a:t>
            </a:r>
            <a:r>
              <a:rPr lang="en-US" dirty="0"/>
              <a:t> and </a:t>
            </a:r>
            <a:r>
              <a:rPr lang="en-US" b="1" dirty="0"/>
              <a:t>Fast Food</a:t>
            </a:r>
            <a:r>
              <a:rPr lang="en-US" dirty="0"/>
              <a:t> show solid demand with </a:t>
            </a:r>
            <a:r>
              <a:rPr lang="en-US" b="1" dirty="0"/>
              <a:t>moderate competition</a:t>
            </a:r>
            <a:r>
              <a:rPr lang="en-US" dirty="0"/>
              <a:t>, making them good mid-risk options.</a:t>
            </a:r>
          </a:p>
          <a:p>
            <a:pPr marL="285750" indent="-285750">
              <a:buFont typeface="Arial" panose="020B0604020202020204" pitchFamily="34" charset="0"/>
              <a:buChar char="•"/>
            </a:pPr>
            <a:r>
              <a:rPr lang="en-US" b="1" dirty="0"/>
              <a:t>Bakery, Desserts, Street Food and Cafe-style </a:t>
            </a:r>
            <a:r>
              <a:rPr lang="en-US" dirty="0"/>
              <a:t>show</a:t>
            </a:r>
            <a:r>
              <a:rPr lang="en-US" b="1" dirty="0"/>
              <a:t> low competition.</a:t>
            </a:r>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r>
              <a:rPr lang="en-US" b="1" dirty="0"/>
              <a:t>So </a:t>
            </a:r>
            <a:r>
              <a:rPr lang="en-US" dirty="0"/>
              <a:t>In my opinion, North Indian and Chinese cuisines are quite common, so we will include them in our new restaurant as well, along with some popular street food from the country where we are opening the restaurant.</a:t>
            </a:r>
            <a:endParaRPr lang="en-US" b="1" dirty="0"/>
          </a:p>
        </p:txBody>
      </p:sp>
    </p:spTree>
    <p:extLst>
      <p:ext uri="{BB962C8B-B14F-4D97-AF65-F5344CB8AC3E}">
        <p14:creationId xmlns:p14="http://schemas.microsoft.com/office/powerpoint/2010/main" val="469657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2B40FC33-24EA-4BE0-8E93-38A0E9421121}"/>
              </a:ext>
            </a:extLst>
          </p:cNvPr>
          <p:cNvGraphicFramePr>
            <a:graphicFrameLocks noGrp="1"/>
          </p:cNvGraphicFramePr>
          <p:nvPr>
            <p:extLst>
              <p:ext uri="{D42A27DB-BD31-4B8C-83A1-F6EECF244321}">
                <p14:modId xmlns:p14="http://schemas.microsoft.com/office/powerpoint/2010/main" val="1035948811"/>
              </p:ext>
            </p:extLst>
          </p:nvPr>
        </p:nvGraphicFramePr>
        <p:xfrm>
          <a:off x="768926" y="324196"/>
          <a:ext cx="10253749" cy="2909452"/>
        </p:xfrm>
        <a:graphic>
          <a:graphicData uri="http://schemas.openxmlformats.org/drawingml/2006/table">
            <a:tbl>
              <a:tblPr>
                <a:tableStyleId>{21E4AEA4-8DFA-4A89-87EB-49C32662AFE0}</a:tableStyleId>
              </a:tblPr>
              <a:tblGrid>
                <a:gridCol w="1753659">
                  <a:extLst>
                    <a:ext uri="{9D8B030D-6E8A-4147-A177-3AD203B41FA5}">
                      <a16:colId xmlns:a16="http://schemas.microsoft.com/office/drawing/2014/main" val="3867795024"/>
                    </a:ext>
                  </a:extLst>
                </a:gridCol>
                <a:gridCol w="1753659">
                  <a:extLst>
                    <a:ext uri="{9D8B030D-6E8A-4147-A177-3AD203B41FA5}">
                      <a16:colId xmlns:a16="http://schemas.microsoft.com/office/drawing/2014/main" val="3435963454"/>
                    </a:ext>
                  </a:extLst>
                </a:gridCol>
                <a:gridCol w="4972141">
                  <a:extLst>
                    <a:ext uri="{9D8B030D-6E8A-4147-A177-3AD203B41FA5}">
                      <a16:colId xmlns:a16="http://schemas.microsoft.com/office/drawing/2014/main" val="4027394570"/>
                    </a:ext>
                  </a:extLst>
                </a:gridCol>
                <a:gridCol w="1774290">
                  <a:extLst>
                    <a:ext uri="{9D8B030D-6E8A-4147-A177-3AD203B41FA5}">
                      <a16:colId xmlns:a16="http://schemas.microsoft.com/office/drawing/2014/main" val="2687631267"/>
                    </a:ext>
                  </a:extLst>
                </a:gridCol>
              </a:tblGrid>
              <a:tr h="240716">
                <a:tc>
                  <a:txBody>
                    <a:bodyPr/>
                    <a:lstStyle/>
                    <a:p>
                      <a:pPr algn="ctr" fontAlgn="ctr"/>
                      <a:r>
                        <a:rPr lang="en-US" sz="1400" b="1" u="none" strike="noStrike">
                          <a:solidFill>
                            <a:schemeClr val="accent2"/>
                          </a:solidFill>
                          <a:effectLst/>
                        </a:rPr>
                        <a:t>Country</a:t>
                      </a:r>
                      <a:endParaRPr lang="en-US" sz="1400" b="1" i="0" u="none" strike="noStrike">
                        <a:solidFill>
                          <a:schemeClr val="accent2"/>
                        </a:solidFill>
                        <a:effectLst/>
                        <a:latin typeface="Calibri" panose="020F0502020204030204" pitchFamily="34" charset="0"/>
                      </a:endParaRPr>
                    </a:p>
                  </a:txBody>
                  <a:tcPr marL="6350" marR="6350" marT="6350" marB="0" anchor="ctr"/>
                </a:tc>
                <a:tc>
                  <a:txBody>
                    <a:bodyPr/>
                    <a:lstStyle/>
                    <a:p>
                      <a:pPr algn="ctr" fontAlgn="ctr"/>
                      <a:r>
                        <a:rPr lang="en-US" sz="1400" b="1" i="0" u="none" strike="noStrike" dirty="0">
                          <a:solidFill>
                            <a:schemeClr val="accent2"/>
                          </a:solidFill>
                          <a:effectLst/>
                          <a:latin typeface="Calibri" panose="020F0502020204030204" pitchFamily="34" charset="0"/>
                        </a:rPr>
                        <a:t>City</a:t>
                      </a:r>
                    </a:p>
                  </a:txBody>
                  <a:tcPr marL="6350" marR="6350" marT="6350" marB="0" anchor="ctr"/>
                </a:tc>
                <a:tc>
                  <a:txBody>
                    <a:bodyPr/>
                    <a:lstStyle/>
                    <a:p>
                      <a:pPr algn="ctr" fontAlgn="ctr"/>
                      <a:r>
                        <a:rPr lang="en-US" sz="1100" b="1" u="none" strike="noStrike" dirty="0">
                          <a:solidFill>
                            <a:schemeClr val="accent2"/>
                          </a:solidFill>
                          <a:effectLst/>
                        </a:rPr>
                        <a:t>Average of Average_Cost_for_two_person_in _INR</a:t>
                      </a:r>
                      <a:endParaRPr lang="en-US" sz="1100" b="1" i="0" u="none" strike="noStrike" dirty="0">
                        <a:solidFill>
                          <a:schemeClr val="accent2"/>
                        </a:solidFill>
                        <a:effectLst/>
                        <a:latin typeface="Calibri" panose="020F0502020204030204" pitchFamily="34" charset="0"/>
                      </a:endParaRPr>
                    </a:p>
                  </a:txBody>
                  <a:tcPr marL="6350" marR="6350" marT="6350" marB="0" anchor="ctr"/>
                </a:tc>
                <a:tc>
                  <a:txBody>
                    <a:bodyPr/>
                    <a:lstStyle/>
                    <a:p>
                      <a:pPr algn="ctr" fontAlgn="ctr"/>
                      <a:r>
                        <a:rPr lang="en-US" sz="1100" b="1" u="none" strike="noStrike" dirty="0">
                          <a:solidFill>
                            <a:schemeClr val="accent2"/>
                          </a:solidFill>
                          <a:effectLst/>
                        </a:rPr>
                        <a:t>Average of Rating</a:t>
                      </a:r>
                      <a:endParaRPr lang="en-US" sz="1100" b="1" i="0" u="none" strike="noStrike" dirty="0">
                        <a:solidFill>
                          <a:schemeClr val="accent2"/>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052699725"/>
                  </a:ext>
                </a:extLst>
              </a:tr>
              <a:tr h="190624">
                <a:tc>
                  <a:txBody>
                    <a:bodyPr/>
                    <a:lstStyle/>
                    <a:p>
                      <a:pPr algn="ctr" fontAlgn="b"/>
                      <a:r>
                        <a:rPr lang="en-US" sz="1100" u="none" strike="noStrike">
                          <a:effectLst/>
                        </a:rPr>
                        <a:t>Indonesia</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Bandung</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2.65</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4.20</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264195333"/>
                  </a:ext>
                </a:extLst>
              </a:tr>
              <a:tr h="190624">
                <a:tc>
                  <a:txBody>
                    <a:bodyPr/>
                    <a:lstStyle/>
                    <a:p>
                      <a:pPr algn="ctr" fontAlgn="b"/>
                      <a:r>
                        <a:rPr lang="en-US" sz="1100" u="none" strike="noStrike">
                          <a:effectLst/>
                        </a:rPr>
                        <a:t>Indonesia</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Bogor</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2.65</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3.85</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933917097"/>
                  </a:ext>
                </a:extLst>
              </a:tr>
              <a:tr h="190624">
                <a:tc>
                  <a:txBody>
                    <a:bodyPr/>
                    <a:lstStyle/>
                    <a:p>
                      <a:pPr algn="ctr" fontAlgn="b"/>
                      <a:r>
                        <a:rPr lang="en-US" sz="1100" u="none" strike="noStrike">
                          <a:effectLst/>
                        </a:rPr>
                        <a:t>Qatar</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Doha</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11870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4.06</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08635554"/>
                  </a:ext>
                </a:extLst>
              </a:tr>
              <a:tr h="190624">
                <a:tc>
                  <a:txBody>
                    <a:bodyPr/>
                    <a:lstStyle/>
                    <a:p>
                      <a:pPr algn="ctr" fontAlgn="b"/>
                      <a:r>
                        <a:rPr lang="en-US" sz="1100" u="none" strike="noStrike">
                          <a:effectLst/>
                        </a:rPr>
                        <a:t>Indonesia</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Jakarta</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2.65</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4.36</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375837205"/>
                  </a:ext>
                </a:extLst>
              </a:tr>
              <a:tr h="190624">
                <a:tc>
                  <a:txBody>
                    <a:bodyPr/>
                    <a:lstStyle/>
                    <a:p>
                      <a:pPr algn="ctr" fontAlgn="b"/>
                      <a:r>
                        <a:rPr lang="en-US" sz="1100" u="none" strike="noStrike" dirty="0">
                          <a:effectLst/>
                        </a:rPr>
                        <a:t>Philippines</a:t>
                      </a:r>
                      <a:endParaRPr lang="en-US" sz="1100" b="0" i="0" u="none" strike="noStrike" dirty="0">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Makati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4.65</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700809590"/>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Mandaluyong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4.63</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877735761"/>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Pasay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4.37</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276162050"/>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Pasig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4.63</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223473557"/>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Quezon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4.80</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1674831990"/>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San Juan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4.25</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660862225"/>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Santa Rosa</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dirty="0">
                          <a:effectLst/>
                        </a:rPr>
                        <a:t>3110</a:t>
                      </a:r>
                      <a:endParaRPr lang="en-US" sz="11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3.80</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402174727"/>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Tagaytay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4.50</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3469027667"/>
                  </a:ext>
                </a:extLst>
              </a:tr>
              <a:tr h="190624">
                <a:tc>
                  <a:txBody>
                    <a:bodyPr/>
                    <a:lstStyle/>
                    <a:p>
                      <a:pPr algn="ctr" fontAlgn="b"/>
                      <a:r>
                        <a:rPr lang="en-US" sz="1100" u="none" strike="noStrike">
                          <a:effectLst/>
                        </a:rPr>
                        <a:t>Philippines</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Taguig City</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3110</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a:effectLst/>
                        </a:rPr>
                        <a:t>4.53</a:t>
                      </a:r>
                      <a:endParaRPr lang="en-US" sz="1100" b="0" i="0" u="none" strike="noStrike">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2381474223"/>
                  </a:ext>
                </a:extLst>
              </a:tr>
              <a:tr h="190624">
                <a:tc>
                  <a:txBody>
                    <a:bodyPr/>
                    <a:lstStyle/>
                    <a:p>
                      <a:pPr algn="ctr" fontAlgn="b"/>
                      <a:r>
                        <a:rPr lang="en-US" sz="1100" u="none" strike="noStrike">
                          <a:effectLst/>
                        </a:rPr>
                        <a:t>Indonesia</a:t>
                      </a:r>
                      <a:endParaRPr lang="en-US" sz="1100" b="0" i="0" u="none" strike="noStrike">
                        <a:solidFill>
                          <a:srgbClr val="000000"/>
                        </a:solidFill>
                        <a:effectLst/>
                        <a:latin typeface="Calibri" panose="020F0502020204030204" pitchFamily="34" charset="0"/>
                      </a:endParaRPr>
                    </a:p>
                  </a:txBody>
                  <a:tcPr marL="6350" marR="6350" marT="6350" marB="0" anchor="b"/>
                </a:tc>
                <a:tc>
                  <a:txBody>
                    <a:bodyPr/>
                    <a:lstStyle/>
                    <a:p>
                      <a:pPr algn="ctr" fontAlgn="ctr"/>
                      <a:r>
                        <a:rPr lang="en-US" sz="1100" u="none" strike="noStrike">
                          <a:effectLst/>
                        </a:rPr>
                        <a:t>Tangerang</a:t>
                      </a:r>
                      <a:endParaRPr lang="en-US" sz="1100" b="0" i="0" u="none" strike="noStrike">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dirty="0">
                          <a:effectLst/>
                        </a:rPr>
                        <a:t>2.65</a:t>
                      </a:r>
                      <a:endParaRPr lang="en-US" sz="1100" b="0" i="0" u="none" strike="noStrike" dirty="0">
                        <a:solidFill>
                          <a:srgbClr val="000000"/>
                        </a:solidFill>
                        <a:effectLst/>
                        <a:latin typeface="Calibri" panose="020F0502020204030204" pitchFamily="34" charset="0"/>
                      </a:endParaRPr>
                    </a:p>
                  </a:txBody>
                  <a:tcPr marL="6350" marR="6350" marT="6350" marB="0" anchor="ctr"/>
                </a:tc>
                <a:tc>
                  <a:txBody>
                    <a:bodyPr/>
                    <a:lstStyle/>
                    <a:p>
                      <a:pPr algn="ctr" fontAlgn="ctr"/>
                      <a:r>
                        <a:rPr lang="en-US" sz="1100" u="none" strike="noStrike" dirty="0">
                          <a:effectLst/>
                        </a:rPr>
                        <a:t>4.30</a:t>
                      </a:r>
                      <a:endParaRPr lang="en-US" sz="1100" b="0" i="0" u="none" strike="noStrike" dirty="0">
                        <a:solidFill>
                          <a:srgbClr val="000000"/>
                        </a:solidFill>
                        <a:effectLst/>
                        <a:latin typeface="Calibri" panose="020F0502020204030204" pitchFamily="34" charset="0"/>
                      </a:endParaRPr>
                    </a:p>
                  </a:txBody>
                  <a:tcPr marL="6350" marR="6350" marT="6350" marB="0" anchor="ctr"/>
                </a:tc>
                <a:extLst>
                  <a:ext uri="{0D108BD9-81ED-4DB2-BD59-A6C34878D82A}">
                    <a16:rowId xmlns:a16="http://schemas.microsoft.com/office/drawing/2014/main" val="428835756"/>
                  </a:ext>
                </a:extLst>
              </a:tr>
            </a:tbl>
          </a:graphicData>
        </a:graphic>
      </p:graphicFrame>
      <p:sp>
        <p:nvSpPr>
          <p:cNvPr id="5" name="TextBox 4">
            <a:extLst>
              <a:ext uri="{FF2B5EF4-FFF2-40B4-BE49-F238E27FC236}">
                <a16:creationId xmlns:a16="http://schemas.microsoft.com/office/drawing/2014/main" id="{64BD7886-91F9-4F4B-B1E3-178289C2830C}"/>
              </a:ext>
            </a:extLst>
          </p:cNvPr>
          <p:cNvSpPr txBox="1"/>
          <p:nvPr/>
        </p:nvSpPr>
        <p:spPr>
          <a:xfrm flipH="1">
            <a:off x="768925" y="3624353"/>
            <a:ext cx="3794761" cy="1231106"/>
          </a:xfrm>
          <a:prstGeom prst="rect">
            <a:avLst/>
          </a:prstGeom>
          <a:noFill/>
        </p:spPr>
        <p:txBody>
          <a:bodyPr wrap="square" rtlCol="0">
            <a:spAutoFit/>
          </a:bodyPr>
          <a:lstStyle/>
          <a:p>
            <a:r>
              <a:rPr lang="en-US" sz="1400" b="1" dirty="0"/>
              <a:t>SUGGEST COUNTRIES FOR NEW RESTAURANTS</a:t>
            </a:r>
          </a:p>
          <a:p>
            <a:pPr marL="285750" indent="-285750">
              <a:buFont typeface="Arial" panose="020B0604020202020204" pitchFamily="34" charset="0"/>
              <a:buChar char="•"/>
            </a:pPr>
            <a:r>
              <a:rPr lang="en-US" sz="1400" b="1" dirty="0"/>
              <a:t>Indonesia </a:t>
            </a:r>
            <a:r>
              <a:rPr lang="en-US" sz="1400" dirty="0"/>
              <a:t>(21 restaurants, 4.30 rating)</a:t>
            </a:r>
            <a:endParaRPr lang="en-US" sz="1200" dirty="0"/>
          </a:p>
          <a:p>
            <a:pPr marL="285750" indent="-285750">
              <a:buFont typeface="Arial" panose="020B0604020202020204" pitchFamily="34" charset="0"/>
              <a:buChar char="•"/>
            </a:pPr>
            <a:r>
              <a:rPr lang="en-US" sz="1400" b="1" dirty="0"/>
              <a:t>Philippines </a:t>
            </a:r>
            <a:r>
              <a:rPr lang="en-US" sz="1400" dirty="0"/>
              <a:t>(22 restaurants, 4.47 rating)</a:t>
            </a:r>
            <a:endParaRPr lang="en-US" sz="1200" dirty="0"/>
          </a:p>
          <a:p>
            <a:pPr marL="285750" indent="-285750">
              <a:buFont typeface="Arial" panose="020B0604020202020204" pitchFamily="34" charset="0"/>
              <a:buChar char="•"/>
            </a:pPr>
            <a:r>
              <a:rPr lang="en-US" sz="1400" b="1" dirty="0"/>
              <a:t>Qatar </a:t>
            </a:r>
            <a:r>
              <a:rPr lang="en-US" sz="1400" dirty="0"/>
              <a:t>(20 restaurants, 4.06 rating)</a:t>
            </a:r>
            <a:endParaRPr lang="en-US" sz="1200" dirty="0"/>
          </a:p>
          <a:p>
            <a:endParaRPr lang="en-US" dirty="0"/>
          </a:p>
        </p:txBody>
      </p:sp>
      <p:sp>
        <p:nvSpPr>
          <p:cNvPr id="6" name="TextBox 5">
            <a:extLst>
              <a:ext uri="{FF2B5EF4-FFF2-40B4-BE49-F238E27FC236}">
                <a16:creationId xmlns:a16="http://schemas.microsoft.com/office/drawing/2014/main" id="{6CE849D7-7787-4C51-ACC1-812F02EBC7A7}"/>
              </a:ext>
            </a:extLst>
          </p:cNvPr>
          <p:cNvSpPr txBox="1"/>
          <p:nvPr/>
        </p:nvSpPr>
        <p:spPr>
          <a:xfrm>
            <a:off x="768927" y="5061498"/>
            <a:ext cx="4393278" cy="1292662"/>
          </a:xfrm>
          <a:prstGeom prst="rect">
            <a:avLst/>
          </a:prstGeom>
          <a:noFill/>
        </p:spPr>
        <p:txBody>
          <a:bodyPr wrap="square" rtlCol="0">
            <a:spAutoFit/>
          </a:bodyPr>
          <a:lstStyle/>
          <a:p>
            <a:pPr marL="285750" lvl="0" indent="-285750">
              <a:buFont typeface="Arial" panose="020B0604020202020204" pitchFamily="34" charset="0"/>
              <a:buChar char="•"/>
            </a:pPr>
            <a:r>
              <a:rPr lang="en-US" sz="1400" b="1" dirty="0"/>
              <a:t>Philippines (High rating, good spending power)</a:t>
            </a:r>
          </a:p>
          <a:p>
            <a:pPr marL="285750" indent="-285750">
              <a:buFont typeface="Arial" panose="020B0604020202020204" pitchFamily="34" charset="0"/>
              <a:buChar char="•"/>
            </a:pPr>
            <a:r>
              <a:rPr lang="en-US" sz="1400" b="1" dirty="0"/>
              <a:t>Indonesia (High rating, low cost)</a:t>
            </a:r>
            <a:endParaRPr lang="en-US" sz="1400" dirty="0"/>
          </a:p>
          <a:p>
            <a:pPr marL="285750" indent="-285750">
              <a:buFont typeface="Arial" panose="020B0604020202020204" pitchFamily="34" charset="0"/>
              <a:buChar char="•"/>
            </a:pPr>
            <a:r>
              <a:rPr lang="en-US" sz="1400" b="1" dirty="0"/>
              <a:t>Qatar (High GDP per capita, good rating)</a:t>
            </a:r>
            <a:endParaRPr lang="en-US" sz="1400" dirty="0"/>
          </a:p>
          <a:p>
            <a:pPr lvl="0"/>
            <a:endParaRPr lang="en-US" b="1" dirty="0"/>
          </a:p>
          <a:p>
            <a:pPr lvl="0"/>
            <a:endParaRPr lang="en-US" dirty="0"/>
          </a:p>
        </p:txBody>
      </p:sp>
      <p:pic>
        <p:nvPicPr>
          <p:cNvPr id="10" name="Picture 9">
            <a:extLst>
              <a:ext uri="{FF2B5EF4-FFF2-40B4-BE49-F238E27FC236}">
                <a16:creationId xmlns:a16="http://schemas.microsoft.com/office/drawing/2014/main" id="{5BE077AC-1381-4F09-A523-8101773644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3476" y="3429000"/>
            <a:ext cx="5029200" cy="2838796"/>
          </a:xfrm>
          <a:prstGeom prst="rect">
            <a:avLst/>
          </a:prstGeom>
        </p:spPr>
      </p:pic>
    </p:spTree>
    <p:extLst>
      <p:ext uri="{BB962C8B-B14F-4D97-AF65-F5344CB8AC3E}">
        <p14:creationId xmlns:p14="http://schemas.microsoft.com/office/powerpoint/2010/main" val="39081855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78182E-B0A8-439B-B24C-A45C717674D4}"/>
              </a:ext>
            </a:extLst>
          </p:cNvPr>
          <p:cNvSpPr txBox="1"/>
          <p:nvPr/>
        </p:nvSpPr>
        <p:spPr>
          <a:xfrm>
            <a:off x="1429788" y="432262"/>
            <a:ext cx="8977746" cy="369332"/>
          </a:xfrm>
          <a:prstGeom prst="rect">
            <a:avLst/>
          </a:prstGeom>
          <a:noFill/>
        </p:spPr>
        <p:txBody>
          <a:bodyPr wrap="square" rtlCol="0">
            <a:spAutoFit/>
          </a:bodyPr>
          <a:lstStyle/>
          <a:p>
            <a:pPr algn="ctr"/>
            <a:r>
              <a:rPr lang="en-US" b="1" dirty="0">
                <a:solidFill>
                  <a:schemeClr val="accent2"/>
                </a:solidFill>
              </a:rPr>
              <a:t>Strategic Recommendations</a:t>
            </a:r>
          </a:p>
        </p:txBody>
      </p:sp>
      <p:sp>
        <p:nvSpPr>
          <p:cNvPr id="3" name="TextBox 2">
            <a:extLst>
              <a:ext uri="{FF2B5EF4-FFF2-40B4-BE49-F238E27FC236}">
                <a16:creationId xmlns:a16="http://schemas.microsoft.com/office/drawing/2014/main" id="{63CF7843-02DC-43AC-8B9D-F5877F2B62A5}"/>
              </a:ext>
            </a:extLst>
          </p:cNvPr>
          <p:cNvSpPr txBox="1"/>
          <p:nvPr/>
        </p:nvSpPr>
        <p:spPr>
          <a:xfrm flipH="1">
            <a:off x="357447" y="1612669"/>
            <a:ext cx="7913716" cy="3416320"/>
          </a:xfrm>
          <a:prstGeom prst="rect">
            <a:avLst/>
          </a:prstGeom>
          <a:noFill/>
        </p:spPr>
        <p:txBody>
          <a:bodyPr wrap="square" rtlCol="0">
            <a:spAutoFit/>
          </a:bodyPr>
          <a:lstStyle/>
          <a:p>
            <a:pPr marL="285750" indent="-285750">
              <a:buFont typeface="Arial" panose="020B0604020202020204" pitchFamily="34" charset="0"/>
              <a:buChar char="•"/>
            </a:pPr>
            <a:r>
              <a:rPr lang="en-US" b="1" dirty="0"/>
              <a:t>Expand in High-Potential Cities</a:t>
            </a:r>
            <a:r>
              <a:rPr lang="en-US" dirty="0"/>
              <a:t>: Focus on Quezon City, Makati, Tangerang, and Doha, where competition is low and customer ratings are high.</a:t>
            </a:r>
          </a:p>
          <a:p>
            <a:pPr marL="285750" indent="-285750">
              <a:buFont typeface="Arial" panose="020B0604020202020204" pitchFamily="34" charset="0"/>
              <a:buChar char="•"/>
            </a:pPr>
            <a:r>
              <a:rPr lang="en-US" b="1" dirty="0"/>
              <a:t>Adapt Pricing to Market Sensitivity</a:t>
            </a:r>
            <a:r>
              <a:rPr lang="en-US" dirty="0"/>
              <a:t>: Maintain affordable pricing in Indonesia, balanced rates in the Philippines, and premium pricing in Qatar with high-quality service.</a:t>
            </a:r>
          </a:p>
          <a:p>
            <a:pPr marL="285750" indent="-285750">
              <a:buFont typeface="Arial" panose="020B0604020202020204" pitchFamily="34" charset="0"/>
              <a:buChar char="•"/>
            </a:pPr>
            <a:r>
              <a:rPr lang="en-US" b="1" dirty="0"/>
              <a:t>Offer Trending &amp; Local Cuisines</a:t>
            </a:r>
            <a:r>
              <a:rPr lang="en-US" dirty="0"/>
              <a:t>: Combine local specialties with global favorites (e.g., Japanese, Mediterranean) and include vegan or gluten-free options to attract diverse customers.</a:t>
            </a:r>
          </a:p>
          <a:p>
            <a:pPr marL="285750" indent="-285750">
              <a:buFont typeface="Arial" panose="020B0604020202020204" pitchFamily="34" charset="0"/>
              <a:buChar char="•"/>
            </a:pPr>
            <a:r>
              <a:rPr lang="en-US" b="1" dirty="0"/>
              <a:t>Enable Online Delivery &amp; Table Booking</a:t>
            </a:r>
            <a:r>
              <a:rPr lang="en-US" dirty="0"/>
              <a:t>: Improve customer convenience and satisfaction by offering seamless ordering and reservation options.</a:t>
            </a:r>
          </a:p>
          <a:p>
            <a:pPr marL="285750" indent="-285750">
              <a:buFont typeface="Arial" panose="020B0604020202020204" pitchFamily="34" charset="0"/>
              <a:buChar char="•"/>
            </a:pPr>
            <a:r>
              <a:rPr lang="en-US" b="1" dirty="0"/>
              <a:t>Focus on Quality &amp; Experience</a:t>
            </a:r>
            <a:r>
              <a:rPr lang="en-US" dirty="0"/>
              <a:t>: Prioritize consistency in food, service, and ambiance to drive positive ratings and customer loyalty</a:t>
            </a:r>
          </a:p>
        </p:txBody>
      </p:sp>
      <p:pic>
        <p:nvPicPr>
          <p:cNvPr id="6" name="Picture 5">
            <a:extLst>
              <a:ext uri="{FF2B5EF4-FFF2-40B4-BE49-F238E27FC236}">
                <a16:creationId xmlns:a16="http://schemas.microsoft.com/office/drawing/2014/main" id="{3E2DFD33-0048-49DD-AF27-3752815E946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9971" y="1188720"/>
            <a:ext cx="4006734" cy="4538749"/>
          </a:xfrm>
          <a:prstGeom prst="rect">
            <a:avLst/>
          </a:prstGeom>
        </p:spPr>
      </p:pic>
    </p:spTree>
    <p:extLst>
      <p:ext uri="{BB962C8B-B14F-4D97-AF65-F5344CB8AC3E}">
        <p14:creationId xmlns:p14="http://schemas.microsoft.com/office/powerpoint/2010/main" val="3551406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FB68A67-42FC-45AA-9A92-7E2743AF81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034" y="548640"/>
            <a:ext cx="11309931" cy="5818909"/>
          </a:xfrm>
          <a:prstGeom prst="rect">
            <a:avLst/>
          </a:prstGeom>
        </p:spPr>
      </p:pic>
    </p:spTree>
    <p:extLst>
      <p:ext uri="{BB962C8B-B14F-4D97-AF65-F5344CB8AC3E}">
        <p14:creationId xmlns:p14="http://schemas.microsoft.com/office/powerpoint/2010/main" val="8663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796DB33-C219-4314-B206-03AC17549581}"/>
              </a:ext>
            </a:extLst>
          </p:cNvPr>
          <p:cNvSpPr txBox="1"/>
          <p:nvPr/>
        </p:nvSpPr>
        <p:spPr>
          <a:xfrm>
            <a:off x="191193" y="922713"/>
            <a:ext cx="11912138" cy="4801314"/>
          </a:xfrm>
          <a:prstGeom prst="rect">
            <a:avLst/>
          </a:prstGeom>
          <a:noFill/>
        </p:spPr>
        <p:txBody>
          <a:bodyPr wrap="square" rtlCol="0">
            <a:spAutoFit/>
          </a:bodyPr>
          <a:lstStyle/>
          <a:p>
            <a:pPr marL="285750" indent="-285750">
              <a:buFont typeface="Arial" panose="020B0604020202020204" pitchFamily="34" charset="0"/>
              <a:buChar char="•"/>
            </a:pPr>
            <a:r>
              <a:rPr lang="en-US" b="1" dirty="0"/>
              <a:t>Low-Competition Markets</a:t>
            </a:r>
            <a:r>
              <a:rPr lang="en-US" dirty="0"/>
              <a:t>: Focused on countries and cities with fewer existing restaurants to reduce direct competition.</a:t>
            </a:r>
          </a:p>
          <a:p>
            <a:pPr marL="285750" indent="-285750">
              <a:buFont typeface="Arial" panose="020B0604020202020204" pitchFamily="34" charset="0"/>
              <a:buChar char="•"/>
            </a:pPr>
            <a:r>
              <a:rPr lang="en-US" b="1" dirty="0"/>
              <a:t>Target Examples</a:t>
            </a:r>
            <a:r>
              <a:rPr lang="en-US" dirty="0"/>
              <a:t>: Indonesia (Jakarta, Tangerang) and Qatar (Doha) offer less saturated markets compared to the USA or UK.</a:t>
            </a:r>
          </a:p>
          <a:p>
            <a:pPr marL="285750" indent="-285750">
              <a:buFont typeface="Arial" panose="020B0604020202020204" pitchFamily="34" charset="0"/>
              <a:buChar char="•"/>
            </a:pPr>
            <a:r>
              <a:rPr lang="en-US" b="1" dirty="0"/>
              <a:t>High Customer Ratings</a:t>
            </a:r>
            <a:r>
              <a:rPr lang="en-US" dirty="0"/>
              <a:t>: Prioritized cities with average ratings above 4.0, reflecting strong local food culture and customer satisfaction.</a:t>
            </a:r>
          </a:p>
          <a:p>
            <a:pPr marL="285750" indent="-285750">
              <a:buFont typeface="Arial" panose="020B0604020202020204" pitchFamily="34" charset="0"/>
              <a:buChar char="•"/>
            </a:pPr>
            <a:r>
              <a:rPr lang="en-US" b="1" dirty="0"/>
              <a:t>Top-Rated Cities</a:t>
            </a:r>
            <a:r>
              <a:rPr lang="en-US" dirty="0"/>
              <a:t>: Quezon City (4.80) and Makati City (4.65) in the Philippines show exceptional customer approval.</a:t>
            </a:r>
          </a:p>
          <a:p>
            <a:pPr marL="285750" indent="-285750">
              <a:buFont typeface="Arial" panose="020B0604020202020204" pitchFamily="34" charset="0"/>
              <a:buChar char="•"/>
            </a:pPr>
            <a:r>
              <a:rPr lang="en-US" b="1" dirty="0"/>
              <a:t>Economic Viability</a:t>
            </a:r>
            <a:r>
              <a:rPr lang="en-US" dirty="0"/>
              <a:t>: GDP per capita was used to evaluate purchasing power and affordability in each country.</a:t>
            </a:r>
          </a:p>
          <a:p>
            <a:pPr marL="285750" indent="-285750">
              <a:buFont typeface="Arial" panose="020B0604020202020204" pitchFamily="34" charset="0"/>
              <a:buChar char="•"/>
            </a:pPr>
            <a:r>
              <a:rPr lang="en-US" b="1" dirty="0"/>
              <a:t>Premium Potential</a:t>
            </a:r>
            <a:r>
              <a:rPr lang="en-US" dirty="0"/>
              <a:t>: Qatar’s high GDP per capita supports upscale dining experiences.</a:t>
            </a:r>
          </a:p>
          <a:p>
            <a:pPr marL="285750" indent="-285750">
              <a:buFont typeface="Arial" panose="020B0604020202020204" pitchFamily="34" charset="0"/>
              <a:buChar char="•"/>
            </a:pPr>
            <a:r>
              <a:rPr lang="en-US" b="1" dirty="0"/>
              <a:t>Affordable Dining Strength</a:t>
            </a:r>
            <a:r>
              <a:rPr lang="en-US" dirty="0"/>
              <a:t>: Indonesia, with a lower GDP, shows high ratings despite low prices, indicating value-driven markets.</a:t>
            </a:r>
          </a:p>
          <a:p>
            <a:pPr marL="285750" indent="-285750">
              <a:buFont typeface="Arial" panose="020B0604020202020204" pitchFamily="34" charset="0"/>
              <a:buChar char="•"/>
            </a:pPr>
            <a:r>
              <a:rPr lang="en-US" b="1" dirty="0"/>
              <a:t>Price Sensitivity Insight</a:t>
            </a:r>
            <a:r>
              <a:rPr lang="en-US" dirty="0"/>
              <a:t>: Analysis shows that customers in Indonesia prefer affordable meals, making pricing a key success factor.</a:t>
            </a:r>
          </a:p>
          <a:p>
            <a:pPr marL="285750" indent="-285750">
              <a:buFont typeface="Arial" panose="020B0604020202020204" pitchFamily="34" charset="0"/>
              <a:buChar char="•"/>
            </a:pPr>
            <a:r>
              <a:rPr lang="en-US" b="1" dirty="0"/>
              <a:t>Data-Driven City Selection</a:t>
            </a:r>
            <a:r>
              <a:rPr lang="en-US" dirty="0"/>
              <a:t>: Cities were filtered using competition level, rating score, and economic indicators.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Final Recommended Cities</a:t>
            </a:r>
            <a:r>
              <a:rPr lang="en-US" dirty="0"/>
              <a:t>:</a:t>
            </a:r>
          </a:p>
          <a:p>
            <a:pPr marL="285750" indent="-285750">
              <a:buFont typeface="Arial" panose="020B0604020202020204" pitchFamily="34" charset="0"/>
              <a:buChar char="•"/>
            </a:pPr>
            <a:r>
              <a:rPr lang="en-US" b="1" dirty="0">
                <a:solidFill>
                  <a:schemeClr val="accent2"/>
                </a:solidFill>
              </a:rPr>
              <a:t>Philippines</a:t>
            </a:r>
            <a:r>
              <a:rPr lang="en-US" dirty="0"/>
              <a:t>: Quezon City, Makati City, Pasig City, Taguig City</a:t>
            </a:r>
          </a:p>
          <a:p>
            <a:pPr marL="285750" indent="-285750">
              <a:buFont typeface="Arial" panose="020B0604020202020204" pitchFamily="34" charset="0"/>
              <a:buChar char="•"/>
            </a:pPr>
            <a:r>
              <a:rPr lang="en-US" b="1" dirty="0">
                <a:solidFill>
                  <a:schemeClr val="accent2"/>
                </a:solidFill>
              </a:rPr>
              <a:t>Indonesia</a:t>
            </a:r>
            <a:r>
              <a:rPr lang="en-US" dirty="0"/>
              <a:t>: Jakarta, Tangerang</a:t>
            </a:r>
          </a:p>
          <a:p>
            <a:pPr marL="285750" indent="-285750">
              <a:buFont typeface="Arial" panose="020B0604020202020204" pitchFamily="34" charset="0"/>
              <a:buChar char="•"/>
            </a:pPr>
            <a:r>
              <a:rPr lang="en-US" b="1" i="1" dirty="0">
                <a:solidFill>
                  <a:schemeClr val="accent2"/>
                </a:solidFill>
              </a:rPr>
              <a:t>Qatar</a:t>
            </a:r>
            <a:r>
              <a:rPr lang="en-US" b="1" dirty="0">
                <a:solidFill>
                  <a:schemeClr val="accent2"/>
                </a:solidFill>
              </a:rPr>
              <a:t>:</a:t>
            </a:r>
            <a:r>
              <a:rPr lang="en-US" dirty="0"/>
              <a:t> Doha</a:t>
            </a:r>
          </a:p>
        </p:txBody>
      </p:sp>
    </p:spTree>
    <p:extLst>
      <p:ext uri="{BB962C8B-B14F-4D97-AF65-F5344CB8AC3E}">
        <p14:creationId xmlns:p14="http://schemas.microsoft.com/office/powerpoint/2010/main" val="2719975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3B751F9-35FB-426A-A8BB-4EC68919F2A0}"/>
              </a:ext>
            </a:extLst>
          </p:cNvPr>
          <p:cNvSpPr txBox="1"/>
          <p:nvPr/>
        </p:nvSpPr>
        <p:spPr>
          <a:xfrm flipH="1">
            <a:off x="3541222" y="440575"/>
            <a:ext cx="4164676" cy="369332"/>
          </a:xfrm>
          <a:prstGeom prst="rect">
            <a:avLst/>
          </a:prstGeom>
          <a:noFill/>
        </p:spPr>
        <p:txBody>
          <a:bodyPr wrap="square" rtlCol="0">
            <a:spAutoFit/>
          </a:bodyPr>
          <a:lstStyle/>
          <a:p>
            <a:r>
              <a:rPr lang="en-US" dirty="0"/>
              <a:t>                           </a:t>
            </a:r>
            <a:r>
              <a:rPr lang="en-US" b="1" dirty="0">
                <a:solidFill>
                  <a:schemeClr val="accent2"/>
                </a:solidFill>
              </a:rPr>
              <a:t>CONCLUSION</a:t>
            </a:r>
          </a:p>
        </p:txBody>
      </p:sp>
      <p:sp>
        <p:nvSpPr>
          <p:cNvPr id="4" name="TextBox 3">
            <a:extLst>
              <a:ext uri="{FF2B5EF4-FFF2-40B4-BE49-F238E27FC236}">
                <a16:creationId xmlns:a16="http://schemas.microsoft.com/office/drawing/2014/main" id="{C0A61F05-FFDA-4E7D-9250-77394BF43C9D}"/>
              </a:ext>
            </a:extLst>
          </p:cNvPr>
          <p:cNvSpPr txBox="1"/>
          <p:nvPr/>
        </p:nvSpPr>
        <p:spPr>
          <a:xfrm>
            <a:off x="282633" y="1371600"/>
            <a:ext cx="7356763" cy="4801314"/>
          </a:xfrm>
          <a:prstGeom prst="rect">
            <a:avLst/>
          </a:prstGeom>
          <a:noFill/>
        </p:spPr>
        <p:txBody>
          <a:bodyPr wrap="square" rtlCol="0">
            <a:spAutoFit/>
          </a:bodyPr>
          <a:lstStyle/>
          <a:p>
            <a:r>
              <a:rPr lang="en-US" dirty="0"/>
              <a:t>The analysis highlights a clear opportunity for restaurant expansion in select cities across the Philippines, Indonesia, and Qatar. By targeting </a:t>
            </a:r>
            <a:r>
              <a:rPr lang="en-US" b="1" dirty="0">
                <a:solidFill>
                  <a:schemeClr val="accent2"/>
                </a:solidFill>
              </a:rPr>
              <a:t>low-competition markets</a:t>
            </a:r>
            <a:r>
              <a:rPr lang="en-US" dirty="0"/>
              <a:t> with </a:t>
            </a:r>
            <a:r>
              <a:rPr lang="en-US" b="1" dirty="0">
                <a:solidFill>
                  <a:schemeClr val="accent2"/>
                </a:solidFill>
              </a:rPr>
              <a:t>high customer satisfaction</a:t>
            </a:r>
            <a:r>
              <a:rPr lang="en-US" dirty="0">
                <a:solidFill>
                  <a:schemeClr val="accent2"/>
                </a:solidFill>
              </a:rPr>
              <a:t> </a:t>
            </a:r>
            <a:r>
              <a:rPr lang="en-US" dirty="0"/>
              <a:t>and</a:t>
            </a:r>
            <a:r>
              <a:rPr lang="en-US" dirty="0">
                <a:solidFill>
                  <a:schemeClr val="accent2"/>
                </a:solidFill>
              </a:rPr>
              <a:t> </a:t>
            </a:r>
            <a:r>
              <a:rPr lang="en-US" b="1" dirty="0">
                <a:solidFill>
                  <a:schemeClr val="accent2"/>
                </a:solidFill>
              </a:rPr>
              <a:t>favorable economic conditions</a:t>
            </a:r>
            <a:r>
              <a:rPr lang="en-US" dirty="0"/>
              <a:t>, businesses can maximize their chances of success.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solidFill>
                  <a:schemeClr val="accent2"/>
                </a:solidFill>
              </a:rPr>
              <a:t>The Philippines</a:t>
            </a:r>
            <a:r>
              <a:rPr lang="en-US" dirty="0">
                <a:solidFill>
                  <a:schemeClr val="accent2"/>
                </a:solidFill>
              </a:rPr>
              <a:t> </a:t>
            </a:r>
            <a:r>
              <a:rPr lang="en-US" dirty="0"/>
              <a:t>offers top-rated cities with strong food culture and consistent demand.</a:t>
            </a:r>
          </a:p>
          <a:p>
            <a:pPr marL="285750" indent="-285750">
              <a:buFont typeface="Arial" panose="020B0604020202020204" pitchFamily="34" charset="0"/>
              <a:buChar char="•"/>
            </a:pPr>
            <a:r>
              <a:rPr lang="en-US" b="1" dirty="0">
                <a:solidFill>
                  <a:schemeClr val="accent2"/>
                </a:solidFill>
              </a:rPr>
              <a:t>Indonesia</a:t>
            </a:r>
            <a:r>
              <a:rPr lang="en-US" dirty="0"/>
              <a:t> presents an ideal landscape for affordable dining concepts with proven customer satisfaction.</a:t>
            </a:r>
          </a:p>
          <a:p>
            <a:pPr marL="285750" indent="-285750">
              <a:buFont typeface="Arial" panose="020B0604020202020204" pitchFamily="34" charset="0"/>
              <a:buChar char="•"/>
            </a:pPr>
            <a:r>
              <a:rPr lang="en-US" b="1" dirty="0">
                <a:solidFill>
                  <a:schemeClr val="accent2"/>
                </a:solidFill>
              </a:rPr>
              <a:t>Qatar</a:t>
            </a:r>
            <a:r>
              <a:rPr lang="en-US" dirty="0"/>
              <a:t> provides potential for premium restaurant experiences backed by high spending capacity.</a:t>
            </a:r>
          </a:p>
          <a:p>
            <a:pPr marL="285750" indent="-285750">
              <a:buFont typeface="Arial" panose="020B0604020202020204" pitchFamily="34" charset="0"/>
              <a:buChar char="•"/>
            </a:pPr>
            <a:endParaRPr lang="en-US" dirty="0"/>
          </a:p>
          <a:p>
            <a:r>
              <a:rPr lang="en-US" dirty="0"/>
              <a:t>By aligning expansion strategies with these insights, companies can enter markets that are both </a:t>
            </a:r>
            <a:r>
              <a:rPr lang="en-US" b="1" dirty="0">
                <a:solidFill>
                  <a:schemeClr val="accent2"/>
                </a:solidFill>
              </a:rPr>
              <a:t>ripe for growth</a:t>
            </a:r>
            <a:r>
              <a:rPr lang="en-US" dirty="0">
                <a:solidFill>
                  <a:schemeClr val="accent2"/>
                </a:solidFill>
              </a:rPr>
              <a:t> </a:t>
            </a:r>
            <a:r>
              <a:rPr lang="en-US" dirty="0"/>
              <a:t>and </a:t>
            </a:r>
            <a:r>
              <a:rPr lang="en-US" b="1" dirty="0">
                <a:solidFill>
                  <a:schemeClr val="accent2"/>
                </a:solidFill>
              </a:rPr>
              <a:t>tailored to local consumer preferences.</a:t>
            </a:r>
            <a:endParaRPr lang="en-US" dirty="0">
              <a:solidFill>
                <a:schemeClr val="accent2"/>
              </a:solidFill>
            </a:endParaRP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pic>
        <p:nvPicPr>
          <p:cNvPr id="7" name="Picture 6">
            <a:extLst>
              <a:ext uri="{FF2B5EF4-FFF2-40B4-BE49-F238E27FC236}">
                <a16:creationId xmlns:a16="http://schemas.microsoft.com/office/drawing/2014/main" id="{164C8F1C-0260-4899-B6C1-F516D7B6D8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9396" y="1263534"/>
            <a:ext cx="4480560" cy="4289367"/>
          </a:xfrm>
          <a:prstGeom prst="rect">
            <a:avLst/>
          </a:prstGeom>
        </p:spPr>
      </p:pic>
    </p:spTree>
    <p:extLst>
      <p:ext uri="{BB962C8B-B14F-4D97-AF65-F5344CB8AC3E}">
        <p14:creationId xmlns:p14="http://schemas.microsoft.com/office/powerpoint/2010/main" val="1053813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27FCD97-6E58-46AC-A173-5FAEB1603D12}"/>
              </a:ext>
            </a:extLst>
          </p:cNvPr>
          <p:cNvSpPr txBox="1"/>
          <p:nvPr/>
        </p:nvSpPr>
        <p:spPr>
          <a:xfrm>
            <a:off x="1080655" y="1030778"/>
            <a:ext cx="10349345" cy="1477328"/>
          </a:xfrm>
          <a:prstGeom prst="rect">
            <a:avLst/>
          </a:prstGeom>
          <a:noFill/>
        </p:spPr>
        <p:txBody>
          <a:bodyPr wrap="square" rtlCol="0">
            <a:spAutoFit/>
          </a:bodyPr>
          <a:lstStyle/>
          <a:p>
            <a:r>
              <a:rPr lang="en-US" dirty="0"/>
              <a:t>This project focuses on analyzing restaurant data to identify key insights for Zomato's expansion strategy. The objective of evaluating competition, customer ratings, pricing trends, and economic viability across multiple countries is to determine the best locations for opening new restaurants. Key analyses include identifying low-competition markets, assessing customer satisfaction, studying price sensitivity, and evaluating the impact of online services on ratings. </a:t>
            </a:r>
          </a:p>
        </p:txBody>
      </p:sp>
      <p:sp>
        <p:nvSpPr>
          <p:cNvPr id="3" name="TextBox 2">
            <a:extLst>
              <a:ext uri="{FF2B5EF4-FFF2-40B4-BE49-F238E27FC236}">
                <a16:creationId xmlns:a16="http://schemas.microsoft.com/office/drawing/2014/main" id="{CC3B3ACC-488E-4368-81BC-95BDCD571700}"/>
              </a:ext>
            </a:extLst>
          </p:cNvPr>
          <p:cNvSpPr txBox="1"/>
          <p:nvPr/>
        </p:nvSpPr>
        <p:spPr>
          <a:xfrm>
            <a:off x="1296786" y="661446"/>
            <a:ext cx="9584574" cy="461665"/>
          </a:xfrm>
          <a:prstGeom prst="rect">
            <a:avLst/>
          </a:prstGeom>
          <a:noFill/>
        </p:spPr>
        <p:txBody>
          <a:bodyPr wrap="square" rtlCol="0">
            <a:spAutoFit/>
          </a:bodyPr>
          <a:lstStyle/>
          <a:p>
            <a:pPr algn="ctr"/>
            <a:r>
              <a:rPr lang="en-US" sz="2400" b="1" dirty="0">
                <a:solidFill>
                  <a:schemeClr val="accent2">
                    <a:lumMod val="75000"/>
                  </a:schemeClr>
                </a:solidFill>
              </a:rPr>
              <a:t>Introduction and objectives</a:t>
            </a:r>
          </a:p>
        </p:txBody>
      </p:sp>
      <p:pic>
        <p:nvPicPr>
          <p:cNvPr id="5" name="Picture 4">
            <a:extLst>
              <a:ext uri="{FF2B5EF4-FFF2-40B4-BE49-F238E27FC236}">
                <a16:creationId xmlns:a16="http://schemas.microsoft.com/office/drawing/2014/main" id="{209C8FE9-C503-4ACF-9315-628383C5B1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7157" y="2660074"/>
            <a:ext cx="9883832" cy="3981796"/>
          </a:xfrm>
          <a:prstGeom prst="rect">
            <a:avLst/>
          </a:prstGeom>
        </p:spPr>
      </p:pic>
    </p:spTree>
    <p:extLst>
      <p:ext uri="{BB962C8B-B14F-4D97-AF65-F5344CB8AC3E}">
        <p14:creationId xmlns:p14="http://schemas.microsoft.com/office/powerpoint/2010/main" val="1022566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240CBBC-0580-4B92-B9A1-4AECDC7E4ED4}"/>
              </a:ext>
            </a:extLst>
          </p:cNvPr>
          <p:cNvSpPr txBox="1"/>
          <p:nvPr/>
        </p:nvSpPr>
        <p:spPr>
          <a:xfrm>
            <a:off x="1812175" y="565265"/>
            <a:ext cx="7672647" cy="400110"/>
          </a:xfrm>
          <a:prstGeom prst="rect">
            <a:avLst/>
          </a:prstGeom>
          <a:noFill/>
        </p:spPr>
        <p:txBody>
          <a:bodyPr wrap="square" rtlCol="0">
            <a:spAutoFit/>
          </a:bodyPr>
          <a:lstStyle/>
          <a:p>
            <a:pPr algn="ctr"/>
            <a:r>
              <a:rPr lang="en-US" sz="2000" b="1" dirty="0">
                <a:solidFill>
                  <a:schemeClr val="accent2">
                    <a:lumMod val="75000"/>
                  </a:schemeClr>
                </a:solidFill>
              </a:rPr>
              <a:t>DATA OVERVIEW</a:t>
            </a:r>
          </a:p>
        </p:txBody>
      </p:sp>
      <p:sp>
        <p:nvSpPr>
          <p:cNvPr id="3" name="TextBox 2">
            <a:extLst>
              <a:ext uri="{FF2B5EF4-FFF2-40B4-BE49-F238E27FC236}">
                <a16:creationId xmlns:a16="http://schemas.microsoft.com/office/drawing/2014/main" id="{483FB5B7-C528-4501-B3E3-F41B3105CC67}"/>
              </a:ext>
            </a:extLst>
          </p:cNvPr>
          <p:cNvSpPr txBox="1"/>
          <p:nvPr/>
        </p:nvSpPr>
        <p:spPr>
          <a:xfrm flipH="1">
            <a:off x="2381595" y="2610196"/>
            <a:ext cx="8321042" cy="369332"/>
          </a:xfrm>
          <a:prstGeom prst="rect">
            <a:avLst/>
          </a:prstGeom>
          <a:noFill/>
        </p:spPr>
        <p:txBody>
          <a:bodyPr wrap="square" rtlCol="0">
            <a:spAutoFit/>
          </a:bodyPr>
          <a:lstStyle/>
          <a:p>
            <a:endParaRPr lang="en-US" dirty="0"/>
          </a:p>
        </p:txBody>
      </p:sp>
      <p:sp>
        <p:nvSpPr>
          <p:cNvPr id="6" name="TextBox 5">
            <a:extLst>
              <a:ext uri="{FF2B5EF4-FFF2-40B4-BE49-F238E27FC236}">
                <a16:creationId xmlns:a16="http://schemas.microsoft.com/office/drawing/2014/main" id="{6B209A27-01A9-4CF4-B1ED-834A8B277592}"/>
              </a:ext>
            </a:extLst>
          </p:cNvPr>
          <p:cNvSpPr txBox="1"/>
          <p:nvPr/>
        </p:nvSpPr>
        <p:spPr>
          <a:xfrm flipH="1">
            <a:off x="266005" y="965375"/>
            <a:ext cx="11629507" cy="1477328"/>
          </a:xfrm>
          <a:prstGeom prst="rect">
            <a:avLst/>
          </a:prstGeom>
          <a:noFill/>
        </p:spPr>
        <p:txBody>
          <a:bodyPr wrap="square" rtlCol="0">
            <a:spAutoFit/>
          </a:bodyPr>
          <a:lstStyle/>
          <a:p>
            <a:r>
              <a:rPr lang="en-US" b="1" dirty="0"/>
              <a:t>Removed Duplicates</a:t>
            </a:r>
            <a:r>
              <a:rPr lang="en-US" dirty="0"/>
              <a:t>: Identified and removed all duplicate records to ensure data integrity.</a:t>
            </a:r>
          </a:p>
          <a:p>
            <a:r>
              <a:rPr lang="en-US" b="1" dirty="0"/>
              <a:t>Handled Missing Values</a:t>
            </a:r>
            <a:r>
              <a:rPr lang="en-US" dirty="0"/>
              <a:t>: Imputed or removed null entries to maintain dataset consistency.</a:t>
            </a:r>
          </a:p>
          <a:p>
            <a:r>
              <a:rPr lang="en-US" b="1" dirty="0"/>
              <a:t>Data Type Standardization</a:t>
            </a:r>
            <a:r>
              <a:rPr lang="en-US" dirty="0"/>
              <a:t>: Converted date columns to datetime format and ensured numerical fields were properly typed.</a:t>
            </a:r>
          </a:p>
          <a:p>
            <a:r>
              <a:rPr lang="en-US" b="1" dirty="0"/>
              <a:t>General Cleaning</a:t>
            </a:r>
            <a:r>
              <a:rPr lang="en-US" dirty="0"/>
              <a:t>: Trimmed whitespace, corrected typos in categorical fields, and ensured uniform formatting throughout the dataset.</a:t>
            </a:r>
          </a:p>
        </p:txBody>
      </p:sp>
      <p:pic>
        <p:nvPicPr>
          <p:cNvPr id="9" name="Picture 8">
            <a:extLst>
              <a:ext uri="{FF2B5EF4-FFF2-40B4-BE49-F238E27FC236}">
                <a16:creationId xmlns:a16="http://schemas.microsoft.com/office/drawing/2014/main" id="{01B46E94-C769-4F03-957D-288A1950852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5340" y="2442703"/>
            <a:ext cx="7730836" cy="3614733"/>
          </a:xfrm>
          <a:prstGeom prst="rect">
            <a:avLst/>
          </a:prstGeom>
        </p:spPr>
      </p:pic>
    </p:spTree>
    <p:extLst>
      <p:ext uri="{BB962C8B-B14F-4D97-AF65-F5344CB8AC3E}">
        <p14:creationId xmlns:p14="http://schemas.microsoft.com/office/powerpoint/2010/main" val="23989386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FA9C714-7D80-41BE-8E3F-B61B556B3258}"/>
              </a:ext>
            </a:extLst>
          </p:cNvPr>
          <p:cNvSpPr txBox="1"/>
          <p:nvPr/>
        </p:nvSpPr>
        <p:spPr>
          <a:xfrm>
            <a:off x="4987635" y="640080"/>
            <a:ext cx="1654234" cy="677108"/>
          </a:xfrm>
          <a:prstGeom prst="rect">
            <a:avLst/>
          </a:prstGeom>
          <a:noFill/>
        </p:spPr>
        <p:txBody>
          <a:bodyPr wrap="square" rtlCol="0">
            <a:spAutoFit/>
          </a:bodyPr>
          <a:lstStyle/>
          <a:p>
            <a:r>
              <a:rPr lang="en-US" sz="2000" b="1" dirty="0">
                <a:solidFill>
                  <a:schemeClr val="accent2">
                    <a:lumMod val="75000"/>
                  </a:schemeClr>
                </a:solidFill>
              </a:rPr>
              <a:t>Methodology</a:t>
            </a:r>
            <a:endParaRPr lang="en-US" b="1" dirty="0">
              <a:solidFill>
                <a:schemeClr val="accent2">
                  <a:lumMod val="75000"/>
                </a:schemeClr>
              </a:solidFill>
            </a:endParaRPr>
          </a:p>
          <a:p>
            <a:endParaRPr lang="en-US" dirty="0"/>
          </a:p>
        </p:txBody>
      </p:sp>
      <p:sp>
        <p:nvSpPr>
          <p:cNvPr id="3" name="TextBox 2">
            <a:extLst>
              <a:ext uri="{FF2B5EF4-FFF2-40B4-BE49-F238E27FC236}">
                <a16:creationId xmlns:a16="http://schemas.microsoft.com/office/drawing/2014/main" id="{01C74825-69D9-4B58-AB9C-655BDA93AF99}"/>
              </a:ext>
            </a:extLst>
          </p:cNvPr>
          <p:cNvSpPr txBox="1"/>
          <p:nvPr/>
        </p:nvSpPr>
        <p:spPr>
          <a:xfrm>
            <a:off x="581890" y="1147156"/>
            <a:ext cx="6350925" cy="4524315"/>
          </a:xfrm>
          <a:prstGeom prst="rect">
            <a:avLst/>
          </a:prstGeom>
          <a:noFill/>
        </p:spPr>
        <p:txBody>
          <a:bodyPr wrap="square" rtlCol="0">
            <a:spAutoFit/>
          </a:bodyPr>
          <a:lstStyle/>
          <a:p>
            <a:r>
              <a:rPr lang="en-US" b="1" dirty="0"/>
              <a:t>Data Cleaning</a:t>
            </a:r>
            <a:r>
              <a:rPr lang="en-US" dirty="0"/>
              <a:t>: Utilized functions like TRIM, CLEAN, and Remove Duplicates to ensure data accuracy.</a:t>
            </a:r>
          </a:p>
          <a:p>
            <a:r>
              <a:rPr lang="en-US" b="1" dirty="0"/>
              <a:t>Data Enrichment</a:t>
            </a:r>
            <a:r>
              <a:rPr lang="en-US" dirty="0"/>
              <a:t>: Enhanced the dataset with additional variables using VLOOKUP to cross-reference external data sources</a:t>
            </a:r>
          </a:p>
          <a:p>
            <a:r>
              <a:rPr lang="en-US" b="1" dirty="0"/>
              <a:t>Descriptive Analysis</a:t>
            </a:r>
            <a:r>
              <a:rPr lang="en-US" dirty="0"/>
              <a:t>: Employed PivotTables for summarizing key metrics and identifying sales patterns across different regions and product categories.</a:t>
            </a:r>
          </a:p>
          <a:p>
            <a:r>
              <a:rPr lang="en-US" b="1" dirty="0"/>
              <a:t>Trend Analysis</a:t>
            </a:r>
            <a:r>
              <a:rPr lang="en-US" dirty="0"/>
              <a:t>: Conducted time series analysis using TREND functions to predict future sales growth.</a:t>
            </a:r>
          </a:p>
          <a:p>
            <a:r>
              <a:rPr lang="en-US" b="1" dirty="0"/>
              <a:t>Customer Segmentation</a:t>
            </a:r>
            <a:r>
              <a:rPr lang="en-US" dirty="0"/>
              <a:t>: Applied SORT and FILTER functions to classify customers based on purchasing behavior and demographics.</a:t>
            </a:r>
          </a:p>
          <a:p>
            <a:r>
              <a:rPr lang="en-US" b="1" dirty="0"/>
              <a:t>Visualization</a:t>
            </a:r>
            <a:r>
              <a:rPr lang="en-US" dirty="0"/>
              <a:t>: Created dynamic charts and dashboards for data representation, enabling interactive data exploration.</a:t>
            </a:r>
          </a:p>
          <a:p>
            <a:endParaRPr lang="en-US" dirty="0"/>
          </a:p>
          <a:p>
            <a:endParaRPr lang="en-US" dirty="0"/>
          </a:p>
        </p:txBody>
      </p:sp>
      <p:pic>
        <p:nvPicPr>
          <p:cNvPr id="12" name="Picture 11">
            <a:extLst>
              <a:ext uri="{FF2B5EF4-FFF2-40B4-BE49-F238E27FC236}">
                <a16:creationId xmlns:a16="http://schemas.microsoft.com/office/drawing/2014/main" id="{8E5160B7-C76F-4AE9-98F0-78900D30F0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64581" y="1147157"/>
            <a:ext cx="3915295" cy="1787236"/>
          </a:xfrm>
          <a:prstGeom prst="rect">
            <a:avLst/>
          </a:prstGeom>
        </p:spPr>
      </p:pic>
      <p:pic>
        <p:nvPicPr>
          <p:cNvPr id="14" name="Picture 13">
            <a:extLst>
              <a:ext uri="{FF2B5EF4-FFF2-40B4-BE49-F238E27FC236}">
                <a16:creationId xmlns:a16="http://schemas.microsoft.com/office/drawing/2014/main" id="{79D58EBE-FAAC-41AE-99DD-46635916AAC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2464" y="3001551"/>
            <a:ext cx="4219528" cy="2669920"/>
          </a:xfrm>
          <a:prstGeom prst="rect">
            <a:avLst/>
          </a:prstGeom>
        </p:spPr>
      </p:pic>
    </p:spTree>
    <p:extLst>
      <p:ext uri="{BB962C8B-B14F-4D97-AF65-F5344CB8AC3E}">
        <p14:creationId xmlns:p14="http://schemas.microsoft.com/office/powerpoint/2010/main" val="2830204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F10BDBD-562F-46E9-9725-3777A8CF121D}"/>
              </a:ext>
            </a:extLst>
          </p:cNvPr>
          <p:cNvGraphicFramePr/>
          <p:nvPr>
            <p:extLst>
              <p:ext uri="{D42A27DB-BD31-4B8C-83A1-F6EECF244321}">
                <p14:modId xmlns:p14="http://schemas.microsoft.com/office/powerpoint/2010/main" val="2655908297"/>
              </p:ext>
            </p:extLst>
          </p:nvPr>
        </p:nvGraphicFramePr>
        <p:xfrm>
          <a:off x="1280161" y="453045"/>
          <a:ext cx="9351818" cy="2975955"/>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82E23273-9E23-486D-A4D8-ECF88A3762CD}"/>
              </a:ext>
            </a:extLst>
          </p:cNvPr>
          <p:cNvSpPr txBox="1"/>
          <p:nvPr/>
        </p:nvSpPr>
        <p:spPr>
          <a:xfrm>
            <a:off x="893852" y="4058292"/>
            <a:ext cx="10438544" cy="1938992"/>
          </a:xfrm>
          <a:prstGeom prst="rect">
            <a:avLst/>
          </a:prstGeom>
          <a:noFill/>
        </p:spPr>
        <p:txBody>
          <a:bodyPr wrap="square" rtlCol="0">
            <a:spAutoFit/>
          </a:bodyPr>
          <a:lstStyle/>
          <a:p>
            <a:r>
              <a:rPr lang="en-US" sz="2400" dirty="0"/>
              <a:t>This graph represents the number of restaurants in each country and provides insights for selecting a location to open a new restaurant. It highlights India as the most saturated market, while countries like </a:t>
            </a:r>
            <a:r>
              <a:rPr lang="en-US" sz="2400" b="1" dirty="0"/>
              <a:t>Canada, Indonesia, Qatar, Philippines, Turkey, Sri Lanka, </a:t>
            </a:r>
            <a:r>
              <a:rPr lang="en-US" sz="2400" dirty="0"/>
              <a:t>and</a:t>
            </a:r>
            <a:r>
              <a:rPr lang="en-US" sz="2400" b="1" dirty="0"/>
              <a:t> Singapore </a:t>
            </a:r>
            <a:r>
              <a:rPr lang="en-US" sz="2400" dirty="0" err="1"/>
              <a:t>etc</a:t>
            </a:r>
            <a:r>
              <a:rPr lang="en-US" sz="2400" dirty="0"/>
              <a:t> have fewer restaurants, indicating potential opportunities. </a:t>
            </a:r>
          </a:p>
        </p:txBody>
      </p:sp>
    </p:spTree>
    <p:extLst>
      <p:ext uri="{BB962C8B-B14F-4D97-AF65-F5344CB8AC3E}">
        <p14:creationId xmlns:p14="http://schemas.microsoft.com/office/powerpoint/2010/main" val="4235450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id="{78DD2F8D-85CF-448D-9DA9-24374191EB5D}"/>
              </a:ext>
            </a:extLst>
          </p:cNvPr>
          <p:cNvGrpSpPr>
            <a:grpSpLocks/>
          </p:cNvGrpSpPr>
          <p:nvPr/>
        </p:nvGrpSpPr>
        <p:grpSpPr>
          <a:xfrm>
            <a:off x="1612669" y="137161"/>
            <a:ext cx="8562109" cy="3138054"/>
            <a:chOff x="4572" y="4572"/>
            <a:chExt cx="6198235" cy="2743200"/>
          </a:xfrm>
        </p:grpSpPr>
        <p:sp>
          <p:nvSpPr>
            <p:cNvPr id="17" name="Graphic 29">
              <a:extLst>
                <a:ext uri="{FF2B5EF4-FFF2-40B4-BE49-F238E27FC236}">
                  <a16:creationId xmlns:a16="http://schemas.microsoft.com/office/drawing/2014/main" id="{C65574B4-B3E8-4E3B-8B49-B6158177B37B}"/>
                </a:ext>
              </a:extLst>
            </p:cNvPr>
            <p:cNvSpPr/>
            <p:nvPr/>
          </p:nvSpPr>
          <p:spPr>
            <a:xfrm>
              <a:off x="425194" y="445008"/>
              <a:ext cx="5123815" cy="1720214"/>
            </a:xfrm>
            <a:custGeom>
              <a:avLst/>
              <a:gdLst/>
              <a:ahLst/>
              <a:cxnLst/>
              <a:rect l="l" t="t" r="r" b="b"/>
              <a:pathLst>
                <a:path w="5123815" h="1720214">
                  <a:moveTo>
                    <a:pt x="0" y="1720215"/>
                  </a:moveTo>
                  <a:lnTo>
                    <a:pt x="195072" y="1720215"/>
                  </a:lnTo>
                </a:path>
                <a:path w="5123815" h="1720214">
                  <a:moveTo>
                    <a:pt x="373367" y="1720215"/>
                  </a:moveTo>
                  <a:lnTo>
                    <a:pt x="765048" y="1720215"/>
                  </a:lnTo>
                </a:path>
                <a:path w="5123815" h="1720214">
                  <a:moveTo>
                    <a:pt x="3790061" y="1720215"/>
                  </a:moveTo>
                  <a:lnTo>
                    <a:pt x="4180204" y="1720215"/>
                  </a:lnTo>
                </a:path>
                <a:path w="5123815" h="1720214">
                  <a:moveTo>
                    <a:pt x="943356" y="1720215"/>
                  </a:moveTo>
                  <a:lnTo>
                    <a:pt x="1333500" y="1720215"/>
                  </a:lnTo>
                </a:path>
                <a:path w="5123815" h="1720214">
                  <a:moveTo>
                    <a:pt x="1511808" y="1720215"/>
                  </a:moveTo>
                  <a:lnTo>
                    <a:pt x="1903476" y="1720215"/>
                  </a:lnTo>
                </a:path>
                <a:path w="5123815" h="1720214">
                  <a:moveTo>
                    <a:pt x="2081783" y="1720215"/>
                  </a:moveTo>
                  <a:lnTo>
                    <a:pt x="2471928" y="1720215"/>
                  </a:lnTo>
                </a:path>
                <a:path w="5123815" h="1720214">
                  <a:moveTo>
                    <a:pt x="2651633" y="1720215"/>
                  </a:moveTo>
                  <a:lnTo>
                    <a:pt x="3041777" y="1720215"/>
                  </a:lnTo>
                </a:path>
                <a:path w="5123815" h="1720214">
                  <a:moveTo>
                    <a:pt x="4358513" y="1720215"/>
                  </a:moveTo>
                  <a:lnTo>
                    <a:pt x="4750181" y="1720215"/>
                  </a:lnTo>
                </a:path>
                <a:path w="5123815" h="1720214">
                  <a:moveTo>
                    <a:pt x="4928489" y="1720215"/>
                  </a:moveTo>
                  <a:lnTo>
                    <a:pt x="5123561" y="1720215"/>
                  </a:lnTo>
                </a:path>
                <a:path w="5123815" h="1720214">
                  <a:moveTo>
                    <a:pt x="3220085" y="1720215"/>
                  </a:moveTo>
                  <a:lnTo>
                    <a:pt x="3611753" y="1720215"/>
                  </a:lnTo>
                </a:path>
                <a:path w="5123815" h="1720214">
                  <a:moveTo>
                    <a:pt x="3220085" y="1433830"/>
                  </a:moveTo>
                  <a:lnTo>
                    <a:pt x="3611753" y="1433830"/>
                  </a:lnTo>
                </a:path>
                <a:path w="5123815" h="1720214">
                  <a:moveTo>
                    <a:pt x="2081783" y="1433830"/>
                  </a:moveTo>
                  <a:lnTo>
                    <a:pt x="2471928" y="1433830"/>
                  </a:lnTo>
                </a:path>
                <a:path w="5123815" h="1720214">
                  <a:moveTo>
                    <a:pt x="1511808" y="1433830"/>
                  </a:moveTo>
                  <a:lnTo>
                    <a:pt x="1903476" y="1433830"/>
                  </a:lnTo>
                </a:path>
                <a:path w="5123815" h="1720214">
                  <a:moveTo>
                    <a:pt x="0" y="1433830"/>
                  </a:moveTo>
                  <a:lnTo>
                    <a:pt x="195072" y="1433830"/>
                  </a:lnTo>
                </a:path>
                <a:path w="5123815" h="1720214">
                  <a:moveTo>
                    <a:pt x="943356" y="1433830"/>
                  </a:moveTo>
                  <a:lnTo>
                    <a:pt x="1333500" y="1433830"/>
                  </a:lnTo>
                </a:path>
                <a:path w="5123815" h="1720214">
                  <a:moveTo>
                    <a:pt x="4928489" y="1433830"/>
                  </a:moveTo>
                  <a:lnTo>
                    <a:pt x="5123561" y="1433830"/>
                  </a:lnTo>
                </a:path>
                <a:path w="5123815" h="1720214">
                  <a:moveTo>
                    <a:pt x="4358513" y="1433830"/>
                  </a:moveTo>
                  <a:lnTo>
                    <a:pt x="4750181" y="1433830"/>
                  </a:lnTo>
                </a:path>
                <a:path w="5123815" h="1720214">
                  <a:moveTo>
                    <a:pt x="2651633" y="1433830"/>
                  </a:moveTo>
                  <a:lnTo>
                    <a:pt x="3041777" y="1433830"/>
                  </a:lnTo>
                </a:path>
                <a:path w="5123815" h="1720214">
                  <a:moveTo>
                    <a:pt x="3790061" y="1433830"/>
                  </a:moveTo>
                  <a:lnTo>
                    <a:pt x="4180204" y="1433830"/>
                  </a:lnTo>
                </a:path>
                <a:path w="5123815" h="1720214">
                  <a:moveTo>
                    <a:pt x="373367" y="1433830"/>
                  </a:moveTo>
                  <a:lnTo>
                    <a:pt x="765048" y="1433830"/>
                  </a:lnTo>
                </a:path>
                <a:path w="5123815" h="1720214">
                  <a:moveTo>
                    <a:pt x="2081783" y="1147318"/>
                  </a:moveTo>
                  <a:lnTo>
                    <a:pt x="2471928" y="1147318"/>
                  </a:lnTo>
                </a:path>
                <a:path w="5123815" h="1720214">
                  <a:moveTo>
                    <a:pt x="4358513" y="1147318"/>
                  </a:moveTo>
                  <a:lnTo>
                    <a:pt x="4750181" y="1147318"/>
                  </a:lnTo>
                </a:path>
                <a:path w="5123815" h="1720214">
                  <a:moveTo>
                    <a:pt x="943356" y="1147318"/>
                  </a:moveTo>
                  <a:lnTo>
                    <a:pt x="1903476" y="1147318"/>
                  </a:lnTo>
                </a:path>
                <a:path w="5123815" h="1720214">
                  <a:moveTo>
                    <a:pt x="0" y="1147318"/>
                  </a:moveTo>
                  <a:lnTo>
                    <a:pt x="195072" y="1147318"/>
                  </a:lnTo>
                </a:path>
                <a:path w="5123815" h="1720214">
                  <a:moveTo>
                    <a:pt x="2651633" y="1147318"/>
                  </a:moveTo>
                  <a:lnTo>
                    <a:pt x="4180204" y="1147318"/>
                  </a:lnTo>
                </a:path>
                <a:path w="5123815" h="1720214">
                  <a:moveTo>
                    <a:pt x="4928489" y="1147318"/>
                  </a:moveTo>
                  <a:lnTo>
                    <a:pt x="5123561" y="1147318"/>
                  </a:lnTo>
                </a:path>
                <a:path w="5123815" h="1720214">
                  <a:moveTo>
                    <a:pt x="373367" y="1147318"/>
                  </a:moveTo>
                  <a:lnTo>
                    <a:pt x="765048" y="1147318"/>
                  </a:lnTo>
                </a:path>
                <a:path w="5123815" h="1720214">
                  <a:moveTo>
                    <a:pt x="4928489" y="860933"/>
                  </a:moveTo>
                  <a:lnTo>
                    <a:pt x="5123561" y="860933"/>
                  </a:lnTo>
                </a:path>
                <a:path w="5123815" h="1720214">
                  <a:moveTo>
                    <a:pt x="373367" y="860933"/>
                  </a:moveTo>
                  <a:lnTo>
                    <a:pt x="765048" y="860933"/>
                  </a:lnTo>
                </a:path>
                <a:path w="5123815" h="1720214">
                  <a:moveTo>
                    <a:pt x="943356" y="860933"/>
                  </a:moveTo>
                  <a:lnTo>
                    <a:pt x="4180204" y="860933"/>
                  </a:lnTo>
                </a:path>
                <a:path w="5123815" h="1720214">
                  <a:moveTo>
                    <a:pt x="4358513" y="860933"/>
                  </a:moveTo>
                  <a:lnTo>
                    <a:pt x="4750181" y="860933"/>
                  </a:lnTo>
                </a:path>
                <a:path w="5123815" h="1720214">
                  <a:moveTo>
                    <a:pt x="0" y="860933"/>
                  </a:moveTo>
                  <a:lnTo>
                    <a:pt x="195072" y="860933"/>
                  </a:lnTo>
                </a:path>
                <a:path w="5123815" h="1720214">
                  <a:moveTo>
                    <a:pt x="4928489" y="572897"/>
                  </a:moveTo>
                  <a:lnTo>
                    <a:pt x="5123561" y="572897"/>
                  </a:lnTo>
                </a:path>
                <a:path w="5123815" h="1720214">
                  <a:moveTo>
                    <a:pt x="943356" y="572897"/>
                  </a:moveTo>
                  <a:lnTo>
                    <a:pt x="4180204" y="572897"/>
                  </a:lnTo>
                </a:path>
                <a:path w="5123815" h="1720214">
                  <a:moveTo>
                    <a:pt x="0" y="572897"/>
                  </a:moveTo>
                  <a:lnTo>
                    <a:pt x="765048" y="572897"/>
                  </a:lnTo>
                </a:path>
                <a:path w="5123815" h="1720214">
                  <a:moveTo>
                    <a:pt x="4358513" y="572897"/>
                  </a:moveTo>
                  <a:lnTo>
                    <a:pt x="4750181" y="572897"/>
                  </a:lnTo>
                </a:path>
                <a:path w="5123815" h="1720214">
                  <a:moveTo>
                    <a:pt x="0" y="286512"/>
                  </a:moveTo>
                  <a:lnTo>
                    <a:pt x="4750181" y="286512"/>
                  </a:lnTo>
                </a:path>
                <a:path w="5123815" h="1720214">
                  <a:moveTo>
                    <a:pt x="4928489" y="286512"/>
                  </a:moveTo>
                  <a:lnTo>
                    <a:pt x="5123561" y="286512"/>
                  </a:lnTo>
                </a:path>
                <a:path w="5123815" h="1720214">
                  <a:moveTo>
                    <a:pt x="0" y="0"/>
                  </a:moveTo>
                  <a:lnTo>
                    <a:pt x="5123561" y="0"/>
                  </a:lnTo>
                </a:path>
              </a:pathLst>
            </a:custGeom>
            <a:ln w="9144">
              <a:solidFill>
                <a:srgbClr val="D9D9D9"/>
              </a:solidFill>
              <a:prstDash val="solid"/>
            </a:ln>
          </p:spPr>
          <p:txBody>
            <a:bodyPr wrap="square" lIns="0" tIns="0" rIns="0" bIns="0" rtlCol="0">
              <a:prstTxWarp prst="textNoShape">
                <a:avLst/>
              </a:prstTxWarp>
              <a:noAutofit/>
            </a:bodyPr>
            <a:lstStyle/>
            <a:p>
              <a:endParaRPr lang="en-US"/>
            </a:p>
          </p:txBody>
        </p:sp>
        <p:sp>
          <p:nvSpPr>
            <p:cNvPr id="18" name="Graphic 30">
              <a:extLst>
                <a:ext uri="{FF2B5EF4-FFF2-40B4-BE49-F238E27FC236}">
                  <a16:creationId xmlns:a16="http://schemas.microsoft.com/office/drawing/2014/main" id="{44C7801E-E75A-44B1-BDAF-9F526661657E}"/>
                </a:ext>
              </a:extLst>
            </p:cNvPr>
            <p:cNvSpPr/>
            <p:nvPr/>
          </p:nvSpPr>
          <p:spPr>
            <a:xfrm>
              <a:off x="620268" y="702563"/>
              <a:ext cx="4733290" cy="1751330"/>
            </a:xfrm>
            <a:custGeom>
              <a:avLst/>
              <a:gdLst/>
              <a:ahLst/>
              <a:cxnLst/>
              <a:rect l="l" t="t" r="r" b="b"/>
              <a:pathLst>
                <a:path w="4733290" h="1751330">
                  <a:moveTo>
                    <a:pt x="178295" y="330708"/>
                  </a:moveTo>
                  <a:lnTo>
                    <a:pt x="0" y="330708"/>
                  </a:lnTo>
                  <a:lnTo>
                    <a:pt x="0" y="1750822"/>
                  </a:lnTo>
                  <a:lnTo>
                    <a:pt x="178295" y="1750822"/>
                  </a:lnTo>
                  <a:lnTo>
                    <a:pt x="178295" y="330708"/>
                  </a:lnTo>
                  <a:close/>
                </a:path>
                <a:path w="4733290" h="1751330">
                  <a:moveTo>
                    <a:pt x="748271" y="86868"/>
                  </a:moveTo>
                  <a:lnTo>
                    <a:pt x="569976" y="86868"/>
                  </a:lnTo>
                  <a:lnTo>
                    <a:pt x="569976" y="1750822"/>
                  </a:lnTo>
                  <a:lnTo>
                    <a:pt x="748271" y="1750822"/>
                  </a:lnTo>
                  <a:lnTo>
                    <a:pt x="748271" y="86868"/>
                  </a:lnTo>
                  <a:close/>
                </a:path>
                <a:path w="4733290" h="1751330">
                  <a:moveTo>
                    <a:pt x="1316596" y="1147406"/>
                  </a:moveTo>
                  <a:lnTo>
                    <a:pt x="1138301" y="1147406"/>
                  </a:lnTo>
                  <a:lnTo>
                    <a:pt x="1138301" y="1750822"/>
                  </a:lnTo>
                  <a:lnTo>
                    <a:pt x="1316596" y="1750822"/>
                  </a:lnTo>
                  <a:lnTo>
                    <a:pt x="1316596" y="1147406"/>
                  </a:lnTo>
                  <a:close/>
                </a:path>
                <a:path w="4733290" h="1751330">
                  <a:moveTo>
                    <a:pt x="1886572" y="617131"/>
                  </a:moveTo>
                  <a:lnTo>
                    <a:pt x="1708277" y="617131"/>
                  </a:lnTo>
                  <a:lnTo>
                    <a:pt x="1708277" y="1750822"/>
                  </a:lnTo>
                  <a:lnTo>
                    <a:pt x="1886572" y="1750822"/>
                  </a:lnTo>
                  <a:lnTo>
                    <a:pt x="1886572" y="617131"/>
                  </a:lnTo>
                  <a:close/>
                </a:path>
                <a:path w="4733290" h="1751330">
                  <a:moveTo>
                    <a:pt x="2456548" y="760361"/>
                  </a:moveTo>
                  <a:lnTo>
                    <a:pt x="2276729" y="760361"/>
                  </a:lnTo>
                  <a:lnTo>
                    <a:pt x="2276729" y="1750822"/>
                  </a:lnTo>
                  <a:lnTo>
                    <a:pt x="2456548" y="1750822"/>
                  </a:lnTo>
                  <a:lnTo>
                    <a:pt x="2456548" y="760361"/>
                  </a:lnTo>
                  <a:close/>
                </a:path>
                <a:path w="4733290" h="1751330">
                  <a:moveTo>
                    <a:pt x="3024873" y="1133690"/>
                  </a:moveTo>
                  <a:lnTo>
                    <a:pt x="2846578" y="1133690"/>
                  </a:lnTo>
                  <a:lnTo>
                    <a:pt x="2846578" y="1750822"/>
                  </a:lnTo>
                  <a:lnTo>
                    <a:pt x="3024873" y="1750822"/>
                  </a:lnTo>
                  <a:lnTo>
                    <a:pt x="3024873" y="1133690"/>
                  </a:lnTo>
                  <a:close/>
                </a:path>
                <a:path w="4733290" h="1751330">
                  <a:moveTo>
                    <a:pt x="3594849" y="1091031"/>
                  </a:moveTo>
                  <a:lnTo>
                    <a:pt x="3416554" y="1091031"/>
                  </a:lnTo>
                  <a:lnTo>
                    <a:pt x="3416554" y="1750822"/>
                  </a:lnTo>
                  <a:lnTo>
                    <a:pt x="3594849" y="1750822"/>
                  </a:lnTo>
                  <a:lnTo>
                    <a:pt x="3594849" y="1091031"/>
                  </a:lnTo>
                  <a:close/>
                </a:path>
                <a:path w="4733290" h="1751330">
                  <a:moveTo>
                    <a:pt x="4163174" y="230124"/>
                  </a:moveTo>
                  <a:lnTo>
                    <a:pt x="3984879" y="230124"/>
                  </a:lnTo>
                  <a:lnTo>
                    <a:pt x="3984879" y="1750822"/>
                  </a:lnTo>
                  <a:lnTo>
                    <a:pt x="4163174" y="1750822"/>
                  </a:lnTo>
                  <a:lnTo>
                    <a:pt x="4163174" y="230124"/>
                  </a:lnTo>
                  <a:close/>
                </a:path>
                <a:path w="4733290" h="1751330">
                  <a:moveTo>
                    <a:pt x="4733150" y="0"/>
                  </a:moveTo>
                  <a:lnTo>
                    <a:pt x="4554855" y="0"/>
                  </a:lnTo>
                  <a:lnTo>
                    <a:pt x="4554855" y="1750822"/>
                  </a:lnTo>
                  <a:lnTo>
                    <a:pt x="4733150" y="1750822"/>
                  </a:lnTo>
                  <a:lnTo>
                    <a:pt x="4733150" y="0"/>
                  </a:lnTo>
                  <a:close/>
                </a:path>
              </a:pathLst>
            </a:custGeom>
            <a:solidFill>
              <a:srgbClr val="5B9BD3"/>
            </a:solidFill>
          </p:spPr>
          <p:txBody>
            <a:bodyPr wrap="square" lIns="0" tIns="0" rIns="0" bIns="0" rtlCol="0">
              <a:prstTxWarp prst="textNoShape">
                <a:avLst/>
              </a:prstTxWarp>
              <a:noAutofit/>
            </a:bodyPr>
            <a:lstStyle/>
            <a:p>
              <a:endParaRPr lang="en-US"/>
            </a:p>
          </p:txBody>
        </p:sp>
        <p:sp>
          <p:nvSpPr>
            <p:cNvPr id="19" name="Graphic 31">
              <a:extLst>
                <a:ext uri="{FF2B5EF4-FFF2-40B4-BE49-F238E27FC236}">
                  <a16:creationId xmlns:a16="http://schemas.microsoft.com/office/drawing/2014/main" id="{7D5166B0-E634-4298-B14D-65FC4CF60159}"/>
                </a:ext>
              </a:extLst>
            </p:cNvPr>
            <p:cNvSpPr/>
            <p:nvPr/>
          </p:nvSpPr>
          <p:spPr>
            <a:xfrm>
              <a:off x="425195" y="2453639"/>
              <a:ext cx="5123815" cy="1270"/>
            </a:xfrm>
            <a:custGeom>
              <a:avLst/>
              <a:gdLst/>
              <a:ahLst/>
              <a:cxnLst/>
              <a:rect l="l" t="t" r="r" b="b"/>
              <a:pathLst>
                <a:path w="5123815">
                  <a:moveTo>
                    <a:pt x="0" y="0"/>
                  </a:moveTo>
                  <a:lnTo>
                    <a:pt x="5123561" y="0"/>
                  </a:lnTo>
                </a:path>
              </a:pathLst>
            </a:custGeom>
            <a:ln w="9144">
              <a:solidFill>
                <a:srgbClr val="D9D9D9"/>
              </a:solidFill>
              <a:prstDash val="solid"/>
            </a:ln>
          </p:spPr>
          <p:txBody>
            <a:bodyPr wrap="square" lIns="0" tIns="0" rIns="0" bIns="0" rtlCol="0">
              <a:prstTxWarp prst="textNoShape">
                <a:avLst/>
              </a:prstTxWarp>
              <a:noAutofit/>
            </a:bodyPr>
            <a:lstStyle/>
            <a:p>
              <a:endParaRPr lang="en-US"/>
            </a:p>
          </p:txBody>
        </p:sp>
        <p:sp>
          <p:nvSpPr>
            <p:cNvPr id="20" name="Graphic 32">
              <a:extLst>
                <a:ext uri="{FF2B5EF4-FFF2-40B4-BE49-F238E27FC236}">
                  <a16:creationId xmlns:a16="http://schemas.microsoft.com/office/drawing/2014/main" id="{3E71B28F-CBFC-46FA-BE76-CAE1930D6997}"/>
                </a:ext>
              </a:extLst>
            </p:cNvPr>
            <p:cNvSpPr/>
            <p:nvPr/>
          </p:nvSpPr>
          <p:spPr>
            <a:xfrm>
              <a:off x="5748528" y="1495042"/>
              <a:ext cx="62230" cy="62230"/>
            </a:xfrm>
            <a:custGeom>
              <a:avLst/>
              <a:gdLst/>
              <a:ahLst/>
              <a:cxnLst/>
              <a:rect l="l" t="t" r="r" b="b"/>
              <a:pathLst>
                <a:path w="62230" h="62230">
                  <a:moveTo>
                    <a:pt x="62105" y="0"/>
                  </a:moveTo>
                  <a:lnTo>
                    <a:pt x="0" y="0"/>
                  </a:lnTo>
                  <a:lnTo>
                    <a:pt x="0" y="62104"/>
                  </a:lnTo>
                  <a:lnTo>
                    <a:pt x="62105" y="62104"/>
                  </a:lnTo>
                  <a:lnTo>
                    <a:pt x="62105" y="0"/>
                  </a:lnTo>
                  <a:close/>
                </a:path>
              </a:pathLst>
            </a:custGeom>
            <a:solidFill>
              <a:srgbClr val="5B9BD3"/>
            </a:solidFill>
          </p:spPr>
          <p:txBody>
            <a:bodyPr wrap="square" lIns="0" tIns="0" rIns="0" bIns="0" rtlCol="0">
              <a:prstTxWarp prst="textNoShape">
                <a:avLst/>
              </a:prstTxWarp>
              <a:noAutofit/>
            </a:bodyPr>
            <a:lstStyle/>
            <a:p>
              <a:endParaRPr lang="en-US"/>
            </a:p>
          </p:txBody>
        </p:sp>
        <p:sp>
          <p:nvSpPr>
            <p:cNvPr id="21" name="Graphic 33">
              <a:extLst>
                <a:ext uri="{FF2B5EF4-FFF2-40B4-BE49-F238E27FC236}">
                  <a16:creationId xmlns:a16="http://schemas.microsoft.com/office/drawing/2014/main" id="{2FE242B5-6ED2-45D8-BDBB-EF7F8FBDBA8B}"/>
                </a:ext>
              </a:extLst>
            </p:cNvPr>
            <p:cNvSpPr/>
            <p:nvPr/>
          </p:nvSpPr>
          <p:spPr>
            <a:xfrm>
              <a:off x="4572" y="4572"/>
              <a:ext cx="6198235" cy="2743200"/>
            </a:xfrm>
            <a:custGeom>
              <a:avLst/>
              <a:gdLst/>
              <a:ahLst/>
              <a:cxnLst/>
              <a:rect l="l" t="t" r="r" b="b"/>
              <a:pathLst>
                <a:path w="6198235" h="2743200">
                  <a:moveTo>
                    <a:pt x="0" y="2743200"/>
                  </a:moveTo>
                  <a:lnTo>
                    <a:pt x="6197981" y="2743200"/>
                  </a:lnTo>
                  <a:lnTo>
                    <a:pt x="6197981" y="0"/>
                  </a:lnTo>
                  <a:lnTo>
                    <a:pt x="0" y="0"/>
                  </a:lnTo>
                  <a:lnTo>
                    <a:pt x="0" y="2743200"/>
                  </a:lnTo>
                  <a:close/>
                </a:path>
              </a:pathLst>
            </a:custGeom>
            <a:ln w="9143">
              <a:solidFill>
                <a:srgbClr val="D9D9D9"/>
              </a:solidFill>
              <a:prstDash val="solid"/>
            </a:ln>
          </p:spPr>
          <p:txBody>
            <a:bodyPr wrap="square" lIns="0" tIns="0" rIns="0" bIns="0" rtlCol="0">
              <a:prstTxWarp prst="textNoShape">
                <a:avLst/>
              </a:prstTxWarp>
              <a:noAutofit/>
            </a:bodyPr>
            <a:lstStyle/>
            <a:p>
              <a:endParaRPr lang="en-US"/>
            </a:p>
          </p:txBody>
        </p:sp>
        <p:sp>
          <p:nvSpPr>
            <p:cNvPr id="22" name="Textbox 34">
              <a:extLst>
                <a:ext uri="{FF2B5EF4-FFF2-40B4-BE49-F238E27FC236}">
                  <a16:creationId xmlns:a16="http://schemas.microsoft.com/office/drawing/2014/main" id="{0010AFE8-C106-4B15-B0F4-71143B5AA12C}"/>
                </a:ext>
              </a:extLst>
            </p:cNvPr>
            <p:cNvSpPr txBox="1"/>
            <p:nvPr/>
          </p:nvSpPr>
          <p:spPr>
            <a:xfrm>
              <a:off x="1584685" y="213732"/>
              <a:ext cx="2718074" cy="75828"/>
            </a:xfrm>
            <a:prstGeom prst="rect">
              <a:avLst/>
            </a:prstGeom>
          </p:spPr>
          <p:txBody>
            <a:bodyPr wrap="square" lIns="0" tIns="0" rIns="0" bIns="0" rtlCol="0">
              <a:noAutofit/>
            </a:bodyPr>
            <a:lstStyle/>
            <a:p>
              <a:pPr marL="0" marR="0" algn="ctr">
                <a:lnSpc>
                  <a:spcPts val="1200"/>
                </a:lnSpc>
                <a:spcBef>
                  <a:spcPts val="0"/>
                </a:spcBef>
                <a:spcAft>
                  <a:spcPts val="0"/>
                </a:spcAft>
              </a:pPr>
              <a:r>
                <a:rPr lang="en-US" sz="1200" dirty="0">
                  <a:solidFill>
                    <a:schemeClr val="accent2"/>
                  </a:solidFill>
                  <a:effectLst/>
                  <a:latin typeface="Calibri" panose="020F0502020204030204" pitchFamily="34" charset="0"/>
                  <a:ea typeface="Calibri" panose="020F0502020204030204" pitchFamily="34" charset="0"/>
                </a:rPr>
                <a:t>NO.</a:t>
              </a:r>
              <a:r>
                <a:rPr lang="en-US" sz="1200" spc="-70" dirty="0">
                  <a:solidFill>
                    <a:schemeClr val="accent2"/>
                  </a:solidFill>
                  <a:effectLst/>
                  <a:latin typeface="Calibri" panose="020F0502020204030204" pitchFamily="34" charset="0"/>
                  <a:ea typeface="Calibri" panose="020F0502020204030204" pitchFamily="34" charset="0"/>
                </a:rPr>
                <a:t> </a:t>
              </a:r>
              <a:r>
                <a:rPr lang="en-US" sz="1200" dirty="0">
                  <a:solidFill>
                    <a:schemeClr val="accent2"/>
                  </a:solidFill>
                  <a:effectLst/>
                  <a:latin typeface="Calibri" panose="020F0502020204030204" pitchFamily="34" charset="0"/>
                  <a:ea typeface="Calibri" panose="020F0502020204030204" pitchFamily="34" charset="0"/>
                </a:rPr>
                <a:t>OF</a:t>
              </a:r>
              <a:r>
                <a:rPr lang="en-US" sz="1200" spc="-55" dirty="0">
                  <a:solidFill>
                    <a:schemeClr val="accent2"/>
                  </a:solidFill>
                  <a:effectLst/>
                  <a:latin typeface="Calibri" panose="020F0502020204030204" pitchFamily="34" charset="0"/>
                  <a:ea typeface="Calibri" panose="020F0502020204030204" pitchFamily="34" charset="0"/>
                </a:rPr>
                <a:t> </a:t>
              </a:r>
              <a:r>
                <a:rPr lang="en-US" sz="1200" dirty="0">
                  <a:solidFill>
                    <a:schemeClr val="accent2"/>
                  </a:solidFill>
                  <a:effectLst/>
                  <a:latin typeface="Calibri" panose="020F0502020204030204" pitchFamily="34" charset="0"/>
                  <a:ea typeface="Calibri" panose="020F0502020204030204" pitchFamily="34" charset="0"/>
                </a:rPr>
                <a:t>RESTAURANT</a:t>
              </a:r>
              <a:r>
                <a:rPr lang="en-US" sz="1200" spc="-50" dirty="0">
                  <a:solidFill>
                    <a:schemeClr val="accent2"/>
                  </a:solidFill>
                  <a:effectLst/>
                  <a:latin typeface="Calibri" panose="020F0502020204030204" pitchFamily="34" charset="0"/>
                  <a:ea typeface="Calibri" panose="020F0502020204030204" pitchFamily="34" charset="0"/>
                </a:rPr>
                <a:t> </a:t>
              </a:r>
              <a:r>
                <a:rPr lang="en-US" sz="1200" dirty="0">
                  <a:solidFill>
                    <a:schemeClr val="accent2"/>
                  </a:solidFill>
                  <a:effectLst/>
                  <a:latin typeface="Calibri" panose="020F0502020204030204" pitchFamily="34" charset="0"/>
                  <a:ea typeface="Calibri" panose="020F0502020204030204" pitchFamily="34" charset="0"/>
                </a:rPr>
                <a:t>OPEN</a:t>
              </a:r>
              <a:r>
                <a:rPr lang="en-US" sz="1200" spc="-50" dirty="0">
                  <a:solidFill>
                    <a:schemeClr val="accent2"/>
                  </a:solidFill>
                  <a:effectLst/>
                  <a:latin typeface="Calibri" panose="020F0502020204030204" pitchFamily="34" charset="0"/>
                  <a:ea typeface="Calibri" panose="020F0502020204030204" pitchFamily="34" charset="0"/>
                </a:rPr>
                <a:t> </a:t>
              </a:r>
              <a:r>
                <a:rPr lang="en-US" sz="1200" dirty="0">
                  <a:solidFill>
                    <a:schemeClr val="accent2"/>
                  </a:solidFill>
                  <a:effectLst/>
                  <a:latin typeface="Calibri" panose="020F0502020204030204" pitchFamily="34" charset="0"/>
                  <a:ea typeface="Calibri" panose="020F0502020204030204" pitchFamily="34" charset="0"/>
                </a:rPr>
                <a:t>EACH</a:t>
              </a:r>
              <a:r>
                <a:rPr lang="en-US" sz="1200" spc="-55" dirty="0">
                  <a:solidFill>
                    <a:schemeClr val="accent2"/>
                  </a:solidFill>
                  <a:effectLst/>
                  <a:latin typeface="Calibri" panose="020F0502020204030204" pitchFamily="34" charset="0"/>
                  <a:ea typeface="Calibri" panose="020F0502020204030204" pitchFamily="34" charset="0"/>
                </a:rPr>
                <a:t> </a:t>
              </a:r>
              <a:r>
                <a:rPr lang="en-US" sz="1200" spc="-20" dirty="0">
                  <a:solidFill>
                    <a:schemeClr val="accent2"/>
                  </a:solidFill>
                  <a:effectLst/>
                  <a:latin typeface="Calibri" panose="020F0502020204030204" pitchFamily="34" charset="0"/>
                  <a:ea typeface="Calibri" panose="020F0502020204030204" pitchFamily="34" charset="0"/>
                </a:rPr>
                <a:t>YEAR</a:t>
              </a:r>
              <a:endParaRPr lang="en-US" sz="1100" dirty="0">
                <a:solidFill>
                  <a:schemeClr val="accent2"/>
                </a:solidFill>
                <a:effectLst/>
                <a:latin typeface="Calibri" panose="020F0502020204030204" pitchFamily="34" charset="0"/>
                <a:ea typeface="Calibri" panose="020F0502020204030204" pitchFamily="34" charset="0"/>
              </a:endParaRPr>
            </a:p>
          </p:txBody>
        </p:sp>
        <p:sp>
          <p:nvSpPr>
            <p:cNvPr id="23" name="Textbox 35">
              <a:extLst>
                <a:ext uri="{FF2B5EF4-FFF2-40B4-BE49-F238E27FC236}">
                  <a16:creationId xmlns:a16="http://schemas.microsoft.com/office/drawing/2014/main" id="{407EA280-549D-4881-82FD-65AD8AE3930C}"/>
                </a:ext>
              </a:extLst>
            </p:cNvPr>
            <p:cNvSpPr txBox="1"/>
            <p:nvPr/>
          </p:nvSpPr>
          <p:spPr>
            <a:xfrm>
              <a:off x="86868" y="398678"/>
              <a:ext cx="232410" cy="1253490"/>
            </a:xfrm>
            <a:prstGeom prst="rect">
              <a:avLst/>
            </a:prstGeom>
          </p:spPr>
          <p:txBody>
            <a:bodyPr wrap="square" lIns="0" tIns="0" rIns="0" bIns="0" rtlCol="0">
              <a:noAutofit/>
            </a:bodyPr>
            <a:lstStyle/>
            <a:p>
              <a:pPr marL="0" marR="0">
                <a:lnSpc>
                  <a:spcPts val="920"/>
                </a:lnSpc>
                <a:spcBef>
                  <a:spcPts val="0"/>
                </a:spcBef>
                <a:spcAft>
                  <a:spcPts val="0"/>
                </a:spcAft>
              </a:pPr>
              <a:r>
                <a:rPr lang="en-US" sz="900" spc="-20" dirty="0">
                  <a:solidFill>
                    <a:srgbClr val="575757"/>
                  </a:solidFill>
                  <a:effectLst/>
                  <a:latin typeface="Calibri" panose="020F0502020204030204" pitchFamily="34" charset="0"/>
                  <a:ea typeface="Calibri" panose="020F0502020204030204" pitchFamily="34" charset="0"/>
                </a:rPr>
                <a:t>1120</a:t>
              </a:r>
              <a:endParaRPr lang="en-US" sz="1100" dirty="0">
                <a:effectLst/>
                <a:latin typeface="Calibri" panose="020F0502020204030204" pitchFamily="34" charset="0"/>
                <a:ea typeface="Calibri" panose="020F0502020204030204" pitchFamily="34" charset="0"/>
              </a:endParaRPr>
            </a:p>
            <a:p>
              <a:pPr marL="0" marR="0">
                <a:spcBef>
                  <a:spcPts val="1085"/>
                </a:spcBef>
                <a:spcAft>
                  <a:spcPts val="0"/>
                </a:spcAft>
              </a:pPr>
              <a:r>
                <a:rPr lang="en-US" sz="900" spc="-20" dirty="0">
                  <a:solidFill>
                    <a:srgbClr val="575757"/>
                  </a:solidFill>
                  <a:effectLst/>
                  <a:latin typeface="Calibri" panose="020F0502020204030204" pitchFamily="34" charset="0"/>
                  <a:ea typeface="Calibri" panose="020F0502020204030204" pitchFamily="34" charset="0"/>
                </a:rPr>
                <a:t>1100</a:t>
              </a:r>
              <a:endParaRPr lang="en-US" sz="1100" dirty="0">
                <a:effectLst/>
                <a:latin typeface="Calibri" panose="020F0502020204030204" pitchFamily="34" charset="0"/>
                <a:ea typeface="Calibri" panose="020F0502020204030204" pitchFamily="34" charset="0"/>
              </a:endParaRPr>
            </a:p>
            <a:p>
              <a:pPr marL="0" marR="0">
                <a:spcBef>
                  <a:spcPts val="70"/>
                </a:spcBef>
                <a:spcAft>
                  <a:spcPts val="0"/>
                </a:spcAft>
              </a:pPr>
              <a:r>
                <a:rPr lang="en-US" sz="900" dirty="0">
                  <a:effectLst/>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900" spc="-20" dirty="0">
                  <a:solidFill>
                    <a:srgbClr val="575757"/>
                  </a:solidFill>
                  <a:effectLst/>
                  <a:latin typeface="Calibri" panose="020F0502020204030204" pitchFamily="34" charset="0"/>
                  <a:ea typeface="Calibri" panose="020F0502020204030204" pitchFamily="34" charset="0"/>
                </a:rPr>
                <a:t>1080</a:t>
              </a:r>
              <a:endParaRPr lang="en-US" sz="1100" dirty="0">
                <a:effectLst/>
                <a:latin typeface="Calibri" panose="020F0502020204030204" pitchFamily="34" charset="0"/>
                <a:ea typeface="Calibri" panose="020F0502020204030204" pitchFamily="34" charset="0"/>
              </a:endParaRPr>
            </a:p>
            <a:p>
              <a:pPr marL="0" marR="0">
                <a:spcBef>
                  <a:spcPts val="60"/>
                </a:spcBef>
                <a:spcAft>
                  <a:spcPts val="0"/>
                </a:spcAft>
              </a:pPr>
              <a:r>
                <a:rPr lang="en-US" sz="900" dirty="0">
                  <a:effectLst/>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endParaRPr>
            </a:p>
            <a:p>
              <a:pPr marL="0" marR="0">
                <a:spcBef>
                  <a:spcPts val="0"/>
                </a:spcBef>
                <a:spcAft>
                  <a:spcPts val="0"/>
                </a:spcAft>
              </a:pPr>
              <a:r>
                <a:rPr lang="en-US" sz="900" spc="-20" dirty="0">
                  <a:solidFill>
                    <a:srgbClr val="575757"/>
                  </a:solidFill>
                  <a:effectLst/>
                  <a:latin typeface="Calibri" panose="020F0502020204030204" pitchFamily="34" charset="0"/>
                  <a:ea typeface="Calibri" panose="020F0502020204030204" pitchFamily="34" charset="0"/>
                </a:rPr>
                <a:t>1060</a:t>
              </a:r>
              <a:endParaRPr lang="en-US" sz="1100" dirty="0">
                <a:effectLst/>
                <a:latin typeface="Calibri" panose="020F0502020204030204" pitchFamily="34" charset="0"/>
                <a:ea typeface="Calibri" panose="020F0502020204030204" pitchFamily="34" charset="0"/>
              </a:endParaRPr>
            </a:p>
            <a:p>
              <a:pPr marL="0" marR="0">
                <a:spcBef>
                  <a:spcPts val="60"/>
                </a:spcBef>
                <a:spcAft>
                  <a:spcPts val="0"/>
                </a:spcAft>
              </a:pPr>
              <a:r>
                <a:rPr lang="en-US" sz="900" dirty="0">
                  <a:effectLst/>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endParaRPr>
            </a:p>
            <a:p>
              <a:pPr marL="0" marR="0">
                <a:lnSpc>
                  <a:spcPts val="1080"/>
                </a:lnSpc>
                <a:spcBef>
                  <a:spcPts val="0"/>
                </a:spcBef>
                <a:spcAft>
                  <a:spcPts val="0"/>
                </a:spcAft>
              </a:pPr>
              <a:r>
                <a:rPr lang="en-US" sz="900" spc="-20" dirty="0">
                  <a:solidFill>
                    <a:srgbClr val="575757"/>
                  </a:solidFill>
                  <a:effectLst/>
                  <a:latin typeface="Calibri" panose="020F0502020204030204" pitchFamily="34" charset="0"/>
                  <a:ea typeface="Calibri" panose="020F0502020204030204" pitchFamily="34" charset="0"/>
                </a:rPr>
                <a:t>1040</a:t>
              </a:r>
              <a:endParaRPr lang="en-US" sz="1100" dirty="0">
                <a:effectLst/>
                <a:latin typeface="Calibri" panose="020F0502020204030204" pitchFamily="34" charset="0"/>
                <a:ea typeface="Calibri" panose="020F0502020204030204" pitchFamily="34" charset="0"/>
              </a:endParaRPr>
            </a:p>
          </p:txBody>
        </p:sp>
        <p:sp>
          <p:nvSpPr>
            <p:cNvPr id="24" name="Textbox 36">
              <a:extLst>
                <a:ext uri="{FF2B5EF4-FFF2-40B4-BE49-F238E27FC236}">
                  <a16:creationId xmlns:a16="http://schemas.microsoft.com/office/drawing/2014/main" id="{FFEEAC11-0E21-4745-BD92-1E5FA4E55CEE}"/>
                </a:ext>
              </a:extLst>
            </p:cNvPr>
            <p:cNvSpPr txBox="1"/>
            <p:nvPr/>
          </p:nvSpPr>
          <p:spPr>
            <a:xfrm>
              <a:off x="5839714" y="1479677"/>
              <a:ext cx="243204" cy="114300"/>
            </a:xfrm>
            <a:prstGeom prst="rect">
              <a:avLst/>
            </a:prstGeom>
          </p:spPr>
          <p:txBody>
            <a:bodyPr wrap="square" lIns="0" tIns="0" rIns="0" bIns="0" rtlCol="0">
              <a:noAutofit/>
            </a:bodyPr>
            <a:lstStyle/>
            <a:p>
              <a:pPr marL="0" marR="0">
                <a:lnSpc>
                  <a:spcPts val="900"/>
                </a:lnSpc>
                <a:spcBef>
                  <a:spcPts val="0"/>
                </a:spcBef>
                <a:spcAft>
                  <a:spcPts val="0"/>
                </a:spcAft>
              </a:pPr>
              <a:r>
                <a:rPr lang="en-US" sz="900" spc="-10">
                  <a:solidFill>
                    <a:srgbClr val="575757"/>
                  </a:solidFill>
                  <a:effectLst/>
                  <a:latin typeface="Calibri" panose="020F0502020204030204" pitchFamily="34" charset="0"/>
                  <a:ea typeface="Calibri" panose="020F0502020204030204" pitchFamily="34" charset="0"/>
                </a:rPr>
                <a:t>Total</a:t>
              </a:r>
              <a:endParaRPr lang="en-US" sz="1100">
                <a:effectLst/>
                <a:latin typeface="Calibri" panose="020F0502020204030204" pitchFamily="34" charset="0"/>
                <a:ea typeface="Calibri" panose="020F0502020204030204" pitchFamily="34" charset="0"/>
              </a:endParaRPr>
            </a:p>
          </p:txBody>
        </p:sp>
        <p:sp>
          <p:nvSpPr>
            <p:cNvPr id="25" name="Textbox 37">
              <a:extLst>
                <a:ext uri="{FF2B5EF4-FFF2-40B4-BE49-F238E27FC236}">
                  <a16:creationId xmlns:a16="http://schemas.microsoft.com/office/drawing/2014/main" id="{A99FE2C8-B579-4FDD-9E0C-7C72B61D1E74}"/>
                </a:ext>
              </a:extLst>
            </p:cNvPr>
            <p:cNvSpPr txBox="1"/>
            <p:nvPr/>
          </p:nvSpPr>
          <p:spPr>
            <a:xfrm>
              <a:off x="86868" y="1833245"/>
              <a:ext cx="235585" cy="680085"/>
            </a:xfrm>
            <a:prstGeom prst="rect">
              <a:avLst/>
            </a:prstGeom>
          </p:spPr>
          <p:txBody>
            <a:bodyPr wrap="square" lIns="0" tIns="0" rIns="0" bIns="0" rtlCol="0">
              <a:noAutofit/>
            </a:bodyPr>
            <a:lstStyle/>
            <a:p>
              <a:pPr marL="0" marR="0">
                <a:lnSpc>
                  <a:spcPts val="915"/>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1020</a:t>
              </a:r>
              <a:endParaRPr lang="en-US" sz="1100">
                <a:effectLst/>
                <a:latin typeface="Calibri" panose="020F0502020204030204" pitchFamily="34" charset="0"/>
                <a:ea typeface="Calibri" panose="020F0502020204030204" pitchFamily="34" charset="0"/>
              </a:endParaRPr>
            </a:p>
            <a:p>
              <a:pPr marL="0" marR="0">
                <a:spcBef>
                  <a:spcPts val="1095"/>
                </a:spcBef>
                <a:spcAft>
                  <a:spcPts val="0"/>
                </a:spcAft>
              </a:pPr>
              <a:r>
                <a:rPr lang="en-US" sz="900" spc="-20">
                  <a:solidFill>
                    <a:srgbClr val="575757"/>
                  </a:solidFill>
                  <a:effectLst/>
                  <a:latin typeface="Calibri" panose="020F0502020204030204" pitchFamily="34" charset="0"/>
                  <a:ea typeface="Calibri" panose="020F0502020204030204" pitchFamily="34" charset="0"/>
                </a:rPr>
                <a:t>1000</a:t>
              </a:r>
              <a:endParaRPr lang="en-US" sz="1100">
                <a:effectLst/>
                <a:latin typeface="Calibri" panose="020F0502020204030204" pitchFamily="34" charset="0"/>
                <a:ea typeface="Calibri" panose="020F0502020204030204" pitchFamily="34" charset="0"/>
              </a:endParaRPr>
            </a:p>
            <a:p>
              <a:pPr marL="0" marR="0">
                <a:spcBef>
                  <a:spcPts val="60"/>
                </a:spcBef>
                <a:spcAft>
                  <a:spcPts val="0"/>
                </a:spcAft>
              </a:pPr>
              <a:r>
                <a:rPr lang="en-US" sz="900">
                  <a:effectLst/>
                  <a:latin typeface="Calibri" panose="020F0502020204030204" pitchFamily="34" charset="0"/>
                  <a:ea typeface="Calibri" panose="020F0502020204030204" pitchFamily="34" charset="0"/>
                </a:rPr>
                <a:t> </a:t>
              </a:r>
              <a:endParaRPr lang="en-US" sz="1100">
                <a:effectLst/>
                <a:latin typeface="Calibri" panose="020F0502020204030204" pitchFamily="34" charset="0"/>
                <a:ea typeface="Calibri" panose="020F0502020204030204" pitchFamily="34" charset="0"/>
              </a:endParaRPr>
            </a:p>
            <a:p>
              <a:pPr marL="57785" marR="0">
                <a:lnSpc>
                  <a:spcPts val="1080"/>
                </a:lnSpc>
                <a:spcBef>
                  <a:spcPts val="0"/>
                </a:spcBef>
                <a:spcAft>
                  <a:spcPts val="0"/>
                </a:spcAft>
              </a:pPr>
              <a:r>
                <a:rPr lang="en-US" sz="900" spc="-25">
                  <a:solidFill>
                    <a:srgbClr val="575757"/>
                  </a:solidFill>
                  <a:effectLst/>
                  <a:latin typeface="Calibri" panose="020F0502020204030204" pitchFamily="34" charset="0"/>
                  <a:ea typeface="Calibri" panose="020F0502020204030204" pitchFamily="34" charset="0"/>
                </a:rPr>
                <a:t>980</a:t>
              </a:r>
              <a:endParaRPr lang="en-US" sz="1100">
                <a:effectLst/>
                <a:latin typeface="Calibri" panose="020F0502020204030204" pitchFamily="34" charset="0"/>
                <a:ea typeface="Calibri" panose="020F0502020204030204" pitchFamily="34" charset="0"/>
              </a:endParaRPr>
            </a:p>
          </p:txBody>
        </p:sp>
        <p:sp>
          <p:nvSpPr>
            <p:cNvPr id="26" name="Textbox 38">
              <a:extLst>
                <a:ext uri="{FF2B5EF4-FFF2-40B4-BE49-F238E27FC236}">
                  <a16:creationId xmlns:a16="http://schemas.microsoft.com/office/drawing/2014/main" id="{DADBF7A5-41A7-41C7-8AB9-C4A6E4BDAD5A}"/>
                </a:ext>
              </a:extLst>
            </p:cNvPr>
            <p:cNvSpPr txBox="1"/>
            <p:nvPr/>
          </p:nvSpPr>
          <p:spPr>
            <a:xfrm>
              <a:off x="593140"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2010</a:t>
              </a:r>
              <a:endParaRPr lang="en-US" sz="1100">
                <a:effectLst/>
                <a:latin typeface="Calibri" panose="020F0502020204030204" pitchFamily="34" charset="0"/>
                <a:ea typeface="Calibri" panose="020F0502020204030204" pitchFamily="34" charset="0"/>
              </a:endParaRPr>
            </a:p>
          </p:txBody>
        </p:sp>
        <p:sp>
          <p:nvSpPr>
            <p:cNvPr id="27" name="Textbox 39">
              <a:extLst>
                <a:ext uri="{FF2B5EF4-FFF2-40B4-BE49-F238E27FC236}">
                  <a16:creationId xmlns:a16="http://schemas.microsoft.com/office/drawing/2014/main" id="{F5323176-6EF8-4866-BA80-DD57AF6A9E57}"/>
                </a:ext>
              </a:extLst>
            </p:cNvPr>
            <p:cNvSpPr txBox="1"/>
            <p:nvPr/>
          </p:nvSpPr>
          <p:spPr>
            <a:xfrm>
              <a:off x="1163066"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2011</a:t>
              </a:r>
              <a:endParaRPr lang="en-US" sz="1100">
                <a:effectLst/>
                <a:latin typeface="Calibri" panose="020F0502020204030204" pitchFamily="34" charset="0"/>
                <a:ea typeface="Calibri" panose="020F0502020204030204" pitchFamily="34" charset="0"/>
              </a:endParaRPr>
            </a:p>
          </p:txBody>
        </p:sp>
        <p:sp>
          <p:nvSpPr>
            <p:cNvPr id="28" name="Textbox 40">
              <a:extLst>
                <a:ext uri="{FF2B5EF4-FFF2-40B4-BE49-F238E27FC236}">
                  <a16:creationId xmlns:a16="http://schemas.microsoft.com/office/drawing/2014/main" id="{7ECC4749-0009-4C82-B5CE-62E189192AD3}"/>
                </a:ext>
              </a:extLst>
            </p:cNvPr>
            <p:cNvSpPr txBox="1"/>
            <p:nvPr/>
          </p:nvSpPr>
          <p:spPr>
            <a:xfrm>
              <a:off x="1733042"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2012</a:t>
              </a:r>
              <a:endParaRPr lang="en-US" sz="1100">
                <a:effectLst/>
                <a:latin typeface="Calibri" panose="020F0502020204030204" pitchFamily="34" charset="0"/>
                <a:ea typeface="Calibri" panose="020F0502020204030204" pitchFamily="34" charset="0"/>
              </a:endParaRPr>
            </a:p>
          </p:txBody>
        </p:sp>
        <p:sp>
          <p:nvSpPr>
            <p:cNvPr id="29" name="Textbox 41">
              <a:extLst>
                <a:ext uri="{FF2B5EF4-FFF2-40B4-BE49-F238E27FC236}">
                  <a16:creationId xmlns:a16="http://schemas.microsoft.com/office/drawing/2014/main" id="{4C3747F5-9608-4762-9382-C2305FA33CCD}"/>
                </a:ext>
              </a:extLst>
            </p:cNvPr>
            <p:cNvSpPr txBox="1"/>
            <p:nvPr/>
          </p:nvSpPr>
          <p:spPr>
            <a:xfrm>
              <a:off x="2301875"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2013</a:t>
              </a:r>
              <a:endParaRPr lang="en-US" sz="1100">
                <a:effectLst/>
                <a:latin typeface="Calibri" panose="020F0502020204030204" pitchFamily="34" charset="0"/>
                <a:ea typeface="Calibri" panose="020F0502020204030204" pitchFamily="34" charset="0"/>
              </a:endParaRPr>
            </a:p>
          </p:txBody>
        </p:sp>
        <p:sp>
          <p:nvSpPr>
            <p:cNvPr id="30" name="Textbox 42">
              <a:extLst>
                <a:ext uri="{FF2B5EF4-FFF2-40B4-BE49-F238E27FC236}">
                  <a16:creationId xmlns:a16="http://schemas.microsoft.com/office/drawing/2014/main" id="{306D3629-4DC1-4BA4-8F46-A0194DB0449F}"/>
                </a:ext>
              </a:extLst>
            </p:cNvPr>
            <p:cNvSpPr txBox="1"/>
            <p:nvPr/>
          </p:nvSpPr>
          <p:spPr>
            <a:xfrm>
              <a:off x="2871851"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2014</a:t>
              </a:r>
              <a:endParaRPr lang="en-US" sz="1100">
                <a:effectLst/>
                <a:latin typeface="Calibri" panose="020F0502020204030204" pitchFamily="34" charset="0"/>
                <a:ea typeface="Calibri" panose="020F0502020204030204" pitchFamily="34" charset="0"/>
              </a:endParaRPr>
            </a:p>
          </p:txBody>
        </p:sp>
        <p:sp>
          <p:nvSpPr>
            <p:cNvPr id="31" name="Textbox 43">
              <a:extLst>
                <a:ext uri="{FF2B5EF4-FFF2-40B4-BE49-F238E27FC236}">
                  <a16:creationId xmlns:a16="http://schemas.microsoft.com/office/drawing/2014/main" id="{8546700B-F215-485B-8302-61F0F879F7B0}"/>
                </a:ext>
              </a:extLst>
            </p:cNvPr>
            <p:cNvSpPr txBox="1"/>
            <p:nvPr/>
          </p:nvSpPr>
          <p:spPr>
            <a:xfrm>
              <a:off x="3441827"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2015</a:t>
              </a:r>
              <a:endParaRPr lang="en-US" sz="1100">
                <a:effectLst/>
                <a:latin typeface="Calibri" panose="020F0502020204030204" pitchFamily="34" charset="0"/>
                <a:ea typeface="Calibri" panose="020F0502020204030204" pitchFamily="34" charset="0"/>
              </a:endParaRPr>
            </a:p>
          </p:txBody>
        </p:sp>
        <p:sp>
          <p:nvSpPr>
            <p:cNvPr id="32" name="Textbox 44">
              <a:extLst>
                <a:ext uri="{FF2B5EF4-FFF2-40B4-BE49-F238E27FC236}">
                  <a16:creationId xmlns:a16="http://schemas.microsoft.com/office/drawing/2014/main" id="{927DCF72-3514-4F82-84E8-953352E0B9DB}"/>
                </a:ext>
              </a:extLst>
            </p:cNvPr>
            <p:cNvSpPr txBox="1"/>
            <p:nvPr/>
          </p:nvSpPr>
          <p:spPr>
            <a:xfrm>
              <a:off x="4010533"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2016</a:t>
              </a:r>
              <a:endParaRPr lang="en-US" sz="1100">
                <a:effectLst/>
                <a:latin typeface="Calibri" panose="020F0502020204030204" pitchFamily="34" charset="0"/>
                <a:ea typeface="Calibri" panose="020F0502020204030204" pitchFamily="34" charset="0"/>
              </a:endParaRPr>
            </a:p>
          </p:txBody>
        </p:sp>
        <p:sp>
          <p:nvSpPr>
            <p:cNvPr id="33" name="Textbox 45">
              <a:extLst>
                <a:ext uri="{FF2B5EF4-FFF2-40B4-BE49-F238E27FC236}">
                  <a16:creationId xmlns:a16="http://schemas.microsoft.com/office/drawing/2014/main" id="{FDFF9B2D-5726-42FF-AB10-F0AF09A71018}"/>
                </a:ext>
              </a:extLst>
            </p:cNvPr>
            <p:cNvSpPr txBox="1"/>
            <p:nvPr/>
          </p:nvSpPr>
          <p:spPr>
            <a:xfrm>
              <a:off x="4580509" y="2553868"/>
              <a:ext cx="232410"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2017</a:t>
              </a:r>
              <a:endParaRPr lang="en-US" sz="1100">
                <a:effectLst/>
                <a:latin typeface="Calibri" panose="020F0502020204030204" pitchFamily="34" charset="0"/>
                <a:ea typeface="Calibri" panose="020F0502020204030204" pitchFamily="34" charset="0"/>
              </a:endParaRPr>
            </a:p>
          </p:txBody>
        </p:sp>
        <p:sp>
          <p:nvSpPr>
            <p:cNvPr id="34" name="Textbox 46">
              <a:extLst>
                <a:ext uri="{FF2B5EF4-FFF2-40B4-BE49-F238E27FC236}">
                  <a16:creationId xmlns:a16="http://schemas.microsoft.com/office/drawing/2014/main" id="{B0ADE02A-9B45-459C-8E92-D364F559A110}"/>
                </a:ext>
              </a:extLst>
            </p:cNvPr>
            <p:cNvSpPr txBox="1"/>
            <p:nvPr/>
          </p:nvSpPr>
          <p:spPr>
            <a:xfrm>
              <a:off x="5150484" y="2553868"/>
              <a:ext cx="233679" cy="114935"/>
            </a:xfrm>
            <a:prstGeom prst="rect">
              <a:avLst/>
            </a:prstGeom>
          </p:spPr>
          <p:txBody>
            <a:bodyPr wrap="square" lIns="0" tIns="0" rIns="0" bIns="0" rtlCol="0">
              <a:noAutofit/>
            </a:bodyPr>
            <a:lstStyle/>
            <a:p>
              <a:pPr marL="0" marR="0">
                <a:lnSpc>
                  <a:spcPts val="900"/>
                </a:lnSpc>
                <a:spcBef>
                  <a:spcPts val="0"/>
                </a:spcBef>
                <a:spcAft>
                  <a:spcPts val="0"/>
                </a:spcAft>
              </a:pPr>
              <a:r>
                <a:rPr lang="en-US" sz="900" spc="-20">
                  <a:solidFill>
                    <a:srgbClr val="575757"/>
                  </a:solidFill>
                  <a:effectLst/>
                  <a:latin typeface="Calibri" panose="020F0502020204030204" pitchFamily="34" charset="0"/>
                  <a:ea typeface="Calibri" panose="020F0502020204030204" pitchFamily="34" charset="0"/>
                </a:rPr>
                <a:t>2018</a:t>
              </a:r>
              <a:endParaRPr lang="en-US" sz="1100">
                <a:effectLst/>
                <a:latin typeface="Calibri" panose="020F0502020204030204" pitchFamily="34" charset="0"/>
                <a:ea typeface="Calibri" panose="020F0502020204030204" pitchFamily="34" charset="0"/>
              </a:endParaRPr>
            </a:p>
          </p:txBody>
        </p:sp>
      </p:grpSp>
      <p:sp>
        <p:nvSpPr>
          <p:cNvPr id="36" name="TextBox 35">
            <a:extLst>
              <a:ext uri="{FF2B5EF4-FFF2-40B4-BE49-F238E27FC236}">
                <a16:creationId xmlns:a16="http://schemas.microsoft.com/office/drawing/2014/main" id="{884FB98B-A16B-4827-9D10-3D18CC14036B}"/>
              </a:ext>
            </a:extLst>
          </p:cNvPr>
          <p:cNvSpPr txBox="1"/>
          <p:nvPr/>
        </p:nvSpPr>
        <p:spPr>
          <a:xfrm>
            <a:off x="768926" y="4083256"/>
            <a:ext cx="10249593" cy="1200329"/>
          </a:xfrm>
          <a:prstGeom prst="rect">
            <a:avLst/>
          </a:prstGeom>
          <a:noFill/>
        </p:spPr>
        <p:txBody>
          <a:bodyPr wrap="square" rtlCol="0">
            <a:spAutoFit/>
          </a:bodyPr>
          <a:lstStyle/>
          <a:p>
            <a:r>
              <a:rPr lang="en-US" b="1" dirty="0"/>
              <a:t>Peak years</a:t>
            </a:r>
            <a:r>
              <a:rPr lang="en-US" dirty="0"/>
              <a:t>: </a:t>
            </a:r>
            <a:r>
              <a:rPr lang="en-US" b="1" dirty="0"/>
              <a:t>2011</a:t>
            </a:r>
            <a:r>
              <a:rPr lang="en-US" dirty="0"/>
              <a:t> and </a:t>
            </a:r>
            <a:r>
              <a:rPr lang="en-US" b="1" dirty="0"/>
              <a:t>2018</a:t>
            </a:r>
            <a:r>
              <a:rPr lang="en-US" dirty="0"/>
              <a:t> saw the highest number of restaurant openings.</a:t>
            </a:r>
          </a:p>
          <a:p>
            <a:r>
              <a:rPr lang="en-US" b="1" dirty="0"/>
              <a:t>Dip</a:t>
            </a:r>
            <a:r>
              <a:rPr lang="en-US" dirty="0"/>
              <a:t>: There was a noticeable drop in new openings during </a:t>
            </a:r>
            <a:r>
              <a:rPr lang="en-US" b="1" dirty="0"/>
              <a:t>2012</a:t>
            </a:r>
            <a:r>
              <a:rPr lang="en-US" dirty="0"/>
              <a:t> and </a:t>
            </a:r>
            <a:r>
              <a:rPr lang="en-US" b="1" dirty="0"/>
              <a:t>2015</a:t>
            </a:r>
            <a:r>
              <a:rPr lang="en-US" dirty="0"/>
              <a:t>.</a:t>
            </a:r>
          </a:p>
          <a:p>
            <a:r>
              <a:rPr lang="en-US" b="1" dirty="0"/>
              <a:t>Recovery &amp; Growth</a:t>
            </a:r>
            <a:r>
              <a:rPr lang="en-US" dirty="0"/>
              <a:t>: The years </a:t>
            </a:r>
            <a:r>
              <a:rPr lang="en-US" b="1" dirty="0"/>
              <a:t>2016 to 2018</a:t>
            </a:r>
            <a:r>
              <a:rPr lang="en-US" dirty="0"/>
              <a:t> show a steady upward trend, indicating recovery and expansion in the restaurant opening.</a:t>
            </a:r>
          </a:p>
        </p:txBody>
      </p:sp>
    </p:spTree>
    <p:extLst>
      <p:ext uri="{BB962C8B-B14F-4D97-AF65-F5344CB8AC3E}">
        <p14:creationId xmlns:p14="http://schemas.microsoft.com/office/powerpoint/2010/main" val="3177503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00000000-0008-0000-0200-00000E000000}"/>
              </a:ext>
            </a:extLst>
          </p:cNvPr>
          <p:cNvGraphicFramePr>
            <a:graphicFrameLocks/>
          </p:cNvGraphicFramePr>
          <p:nvPr>
            <p:extLst>
              <p:ext uri="{D42A27DB-BD31-4B8C-83A1-F6EECF244321}">
                <p14:modId xmlns:p14="http://schemas.microsoft.com/office/powerpoint/2010/main" val="3478211275"/>
              </p:ext>
            </p:extLst>
          </p:nvPr>
        </p:nvGraphicFramePr>
        <p:xfrm>
          <a:off x="1363287" y="282633"/>
          <a:ext cx="9468198" cy="3474720"/>
        </p:xfrm>
        <a:graphic>
          <a:graphicData uri="http://schemas.openxmlformats.org/drawingml/2006/chart">
            <c:chart xmlns:c="http://schemas.openxmlformats.org/drawingml/2006/chart" xmlns:r="http://schemas.openxmlformats.org/officeDocument/2006/relationships" r:id="rId2"/>
          </a:graphicData>
        </a:graphic>
      </p:graphicFrame>
      <p:sp>
        <p:nvSpPr>
          <p:cNvPr id="3" name="TextBox 2">
            <a:extLst>
              <a:ext uri="{FF2B5EF4-FFF2-40B4-BE49-F238E27FC236}">
                <a16:creationId xmlns:a16="http://schemas.microsoft.com/office/drawing/2014/main" id="{4F774252-5142-4E95-9313-DB0ECFF0AB98}"/>
              </a:ext>
            </a:extLst>
          </p:cNvPr>
          <p:cNvSpPr txBox="1"/>
          <p:nvPr/>
        </p:nvSpPr>
        <p:spPr>
          <a:xfrm>
            <a:off x="856211" y="4131425"/>
            <a:ext cx="10590414" cy="1754326"/>
          </a:xfrm>
          <a:prstGeom prst="rect">
            <a:avLst/>
          </a:prstGeom>
          <a:noFill/>
        </p:spPr>
        <p:txBody>
          <a:bodyPr wrap="square" rtlCol="0">
            <a:spAutoFit/>
          </a:bodyPr>
          <a:lstStyle/>
          <a:p>
            <a:r>
              <a:rPr lang="en-US" b="1" dirty="0"/>
              <a:t>Highest Dining Costs: </a:t>
            </a:r>
            <a:r>
              <a:rPr lang="en-US" dirty="0"/>
              <a:t>The </a:t>
            </a:r>
            <a:r>
              <a:rPr lang="en-US" b="1" dirty="0">
                <a:solidFill>
                  <a:schemeClr val="accent2">
                    <a:lumMod val="75000"/>
                  </a:schemeClr>
                </a:solidFill>
              </a:rPr>
              <a:t>United States</a:t>
            </a:r>
            <a:r>
              <a:rPr lang="en-US" dirty="0"/>
              <a:t>, </a:t>
            </a:r>
            <a:r>
              <a:rPr lang="en-US" b="1" dirty="0">
                <a:solidFill>
                  <a:schemeClr val="accent2">
                    <a:lumMod val="75000"/>
                  </a:schemeClr>
                </a:solidFill>
              </a:rPr>
              <a:t>United Kingdom</a:t>
            </a:r>
            <a:r>
              <a:rPr lang="en-US" dirty="0"/>
              <a:t>, and </a:t>
            </a:r>
            <a:r>
              <a:rPr lang="en-US" b="1" dirty="0">
                <a:solidFill>
                  <a:schemeClr val="accent2">
                    <a:lumMod val="75000"/>
                  </a:schemeClr>
                </a:solidFill>
              </a:rPr>
              <a:t>Singapore</a:t>
            </a:r>
            <a:r>
              <a:rPr lang="en-US" dirty="0"/>
              <a:t> are the most expensive countries for dining out, each with an average cost above ₹40,000.</a:t>
            </a:r>
          </a:p>
          <a:p>
            <a:r>
              <a:rPr lang="en-US" b="1" dirty="0"/>
              <a:t>Medium Dining Costs: </a:t>
            </a:r>
            <a:r>
              <a:rPr lang="en-US" b="1" dirty="0">
                <a:solidFill>
                  <a:schemeClr val="accent2">
                    <a:lumMod val="75000"/>
                  </a:schemeClr>
                </a:solidFill>
              </a:rPr>
              <a:t>Australia</a:t>
            </a:r>
            <a:r>
              <a:rPr lang="en-US" dirty="0">
                <a:solidFill>
                  <a:schemeClr val="accent2">
                    <a:lumMod val="75000"/>
                  </a:schemeClr>
                </a:solidFill>
              </a:rPr>
              <a:t>, </a:t>
            </a:r>
            <a:r>
              <a:rPr lang="en-US" b="1" dirty="0">
                <a:solidFill>
                  <a:schemeClr val="accent2">
                    <a:lumMod val="75000"/>
                  </a:schemeClr>
                </a:solidFill>
              </a:rPr>
              <a:t>Canada</a:t>
            </a:r>
            <a:r>
              <a:rPr lang="en-US" dirty="0"/>
              <a:t>, and </a:t>
            </a:r>
            <a:r>
              <a:rPr lang="en-US" b="1" dirty="0">
                <a:solidFill>
                  <a:schemeClr val="accent2">
                    <a:lumMod val="75000"/>
                  </a:schemeClr>
                </a:solidFill>
              </a:rPr>
              <a:t>New Zealand</a:t>
            </a:r>
            <a:r>
              <a:rPr lang="en-US" dirty="0">
                <a:solidFill>
                  <a:schemeClr val="accent2">
                    <a:lumMod val="75000"/>
                  </a:schemeClr>
                </a:solidFill>
              </a:rPr>
              <a:t> </a:t>
            </a:r>
            <a:r>
              <a:rPr lang="en-US" dirty="0"/>
              <a:t>fall in the mid-range bracket, costing between ₹25,000–₹45,000 on average.</a:t>
            </a:r>
          </a:p>
          <a:p>
            <a:r>
              <a:rPr lang="en-US" b="1" dirty="0"/>
              <a:t>Low Dining Costs: </a:t>
            </a:r>
            <a:r>
              <a:rPr lang="en-US" b="1" dirty="0">
                <a:solidFill>
                  <a:schemeClr val="accent2">
                    <a:lumMod val="75000"/>
                  </a:schemeClr>
                </a:solidFill>
              </a:rPr>
              <a:t>India</a:t>
            </a:r>
            <a:r>
              <a:rPr lang="en-US" dirty="0">
                <a:solidFill>
                  <a:schemeClr val="accent2">
                    <a:lumMod val="75000"/>
                  </a:schemeClr>
                </a:solidFill>
              </a:rPr>
              <a:t>, </a:t>
            </a:r>
            <a:r>
              <a:rPr lang="en-US" b="1" dirty="0">
                <a:solidFill>
                  <a:schemeClr val="accent2">
                    <a:lumMod val="75000"/>
                  </a:schemeClr>
                </a:solidFill>
              </a:rPr>
              <a:t>Indonesia</a:t>
            </a:r>
            <a:r>
              <a:rPr lang="en-US" dirty="0">
                <a:solidFill>
                  <a:schemeClr val="accent2">
                    <a:lumMod val="75000"/>
                  </a:schemeClr>
                </a:solidFill>
              </a:rPr>
              <a:t>, </a:t>
            </a:r>
            <a:r>
              <a:rPr lang="en-US" b="1" dirty="0">
                <a:solidFill>
                  <a:schemeClr val="accent2">
                    <a:lumMod val="75000"/>
                  </a:schemeClr>
                </a:solidFill>
              </a:rPr>
              <a:t>Sri Lanka</a:t>
            </a:r>
            <a:r>
              <a:rPr lang="en-US" dirty="0"/>
              <a:t>, and </a:t>
            </a:r>
            <a:r>
              <a:rPr lang="en-US" b="1" dirty="0">
                <a:solidFill>
                  <a:schemeClr val="accent2">
                    <a:lumMod val="75000"/>
                  </a:schemeClr>
                </a:solidFill>
              </a:rPr>
              <a:t>Philippines</a:t>
            </a:r>
            <a:r>
              <a:rPr lang="en-US" dirty="0"/>
              <a:t> offer the lowest average cost for two, making them attractive for budget-conscious consumers.</a:t>
            </a:r>
          </a:p>
        </p:txBody>
      </p:sp>
    </p:spTree>
    <p:extLst>
      <p:ext uri="{BB962C8B-B14F-4D97-AF65-F5344CB8AC3E}">
        <p14:creationId xmlns:p14="http://schemas.microsoft.com/office/powerpoint/2010/main" val="34764049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9FBB6469-C82C-4FC8-9B7F-71E4323F7D1C}"/>
              </a:ext>
            </a:extLst>
          </p:cNvPr>
          <p:cNvGraphicFramePr>
            <a:graphicFrameLocks/>
          </p:cNvGraphicFramePr>
          <p:nvPr>
            <p:extLst>
              <p:ext uri="{D42A27DB-BD31-4B8C-83A1-F6EECF244321}">
                <p14:modId xmlns:p14="http://schemas.microsoft.com/office/powerpoint/2010/main" val="619399000"/>
              </p:ext>
            </p:extLst>
          </p:nvPr>
        </p:nvGraphicFramePr>
        <p:xfrm>
          <a:off x="1541124" y="472611"/>
          <a:ext cx="8907694" cy="2956389"/>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a:extLst>
              <a:ext uri="{FF2B5EF4-FFF2-40B4-BE49-F238E27FC236}">
                <a16:creationId xmlns:a16="http://schemas.microsoft.com/office/drawing/2014/main" id="{728D1D97-989E-495A-B2E9-DA95A0D34ECF}"/>
              </a:ext>
            </a:extLst>
          </p:cNvPr>
          <p:cNvSpPr txBox="1"/>
          <p:nvPr/>
        </p:nvSpPr>
        <p:spPr>
          <a:xfrm>
            <a:off x="1047964" y="4006920"/>
            <a:ext cx="10608582"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t>Majority of customers</a:t>
            </a:r>
            <a:r>
              <a:rPr lang="en-US" dirty="0"/>
              <a:t> spend in the </a:t>
            </a:r>
            <a:r>
              <a:rPr lang="en-US" b="1" dirty="0"/>
              <a:t>lowest price range(1)</a:t>
            </a:r>
            <a:r>
              <a:rPr lang="en-US" dirty="0"/>
              <a:t>, showing a strong preference for affordable dining.</a:t>
            </a:r>
          </a:p>
          <a:p>
            <a:pPr marL="285750" indent="-285750">
              <a:buFont typeface="Arial" panose="020B0604020202020204" pitchFamily="34" charset="0"/>
              <a:buChar char="•"/>
            </a:pPr>
            <a:r>
              <a:rPr lang="en-US" b="1" dirty="0"/>
              <a:t>Mid-range spending(2 &amp; 3) </a:t>
            </a:r>
            <a:r>
              <a:rPr lang="en-US" dirty="0"/>
              <a:t> also sees traction, indicating moderate budget flexibility among a significant segment.</a:t>
            </a:r>
          </a:p>
          <a:p>
            <a:pPr marL="285750" indent="-285750">
              <a:buFont typeface="Arial" panose="020B0604020202020204" pitchFamily="34" charset="0"/>
              <a:buChar char="•"/>
            </a:pPr>
            <a:r>
              <a:rPr lang="en-US" dirty="0"/>
              <a:t>Only </a:t>
            </a:r>
            <a:r>
              <a:rPr lang="en-US" b="1" dirty="0"/>
              <a:t> few customers</a:t>
            </a:r>
            <a:r>
              <a:rPr lang="en-US" dirty="0"/>
              <a:t> fall in the </a:t>
            </a:r>
            <a:r>
              <a:rPr lang="en-US" b="1" dirty="0"/>
              <a:t>high spending bracket(4)</a:t>
            </a:r>
            <a:r>
              <a:rPr lang="en-US" dirty="0"/>
              <a:t>, highlighting a small premium customer base.</a:t>
            </a:r>
          </a:p>
          <a:p>
            <a:endParaRPr lang="en-US" dirty="0"/>
          </a:p>
        </p:txBody>
      </p:sp>
    </p:spTree>
    <p:extLst>
      <p:ext uri="{BB962C8B-B14F-4D97-AF65-F5344CB8AC3E}">
        <p14:creationId xmlns:p14="http://schemas.microsoft.com/office/powerpoint/2010/main" val="21342652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874690E7-14E7-4EFF-A900-5225275E2FFE}"/>
              </a:ext>
            </a:extLst>
          </p:cNvPr>
          <p:cNvGraphicFramePr>
            <a:graphicFrameLocks/>
          </p:cNvGraphicFramePr>
          <p:nvPr>
            <p:extLst>
              <p:ext uri="{D42A27DB-BD31-4B8C-83A1-F6EECF244321}">
                <p14:modId xmlns:p14="http://schemas.microsoft.com/office/powerpoint/2010/main" val="954688329"/>
              </p:ext>
            </p:extLst>
          </p:nvPr>
        </p:nvGraphicFramePr>
        <p:xfrm>
          <a:off x="1058333" y="332542"/>
          <a:ext cx="4351867" cy="208642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9B67CDDD-8137-43F5-9C28-61A6AE5E1BC3}"/>
              </a:ext>
            </a:extLst>
          </p:cNvPr>
          <p:cNvGraphicFramePr>
            <a:graphicFrameLocks/>
          </p:cNvGraphicFramePr>
          <p:nvPr>
            <p:extLst>
              <p:ext uri="{D42A27DB-BD31-4B8C-83A1-F6EECF244321}">
                <p14:modId xmlns:p14="http://schemas.microsoft.com/office/powerpoint/2010/main" val="1379244438"/>
              </p:ext>
            </p:extLst>
          </p:nvPr>
        </p:nvGraphicFramePr>
        <p:xfrm>
          <a:off x="6583840" y="332542"/>
          <a:ext cx="4273651" cy="2066270"/>
        </p:xfrm>
        <a:graphic>
          <a:graphicData uri="http://schemas.openxmlformats.org/drawingml/2006/chart">
            <c:chart xmlns:c="http://schemas.openxmlformats.org/drawingml/2006/chart" xmlns:r="http://schemas.openxmlformats.org/officeDocument/2006/relationships" r:id="rId3"/>
          </a:graphicData>
        </a:graphic>
      </p:graphicFrame>
      <p:sp>
        <p:nvSpPr>
          <p:cNvPr id="6" name="TextBox 5">
            <a:extLst>
              <a:ext uri="{FF2B5EF4-FFF2-40B4-BE49-F238E27FC236}">
                <a16:creationId xmlns:a16="http://schemas.microsoft.com/office/drawing/2014/main" id="{C8E2E3DD-CE56-4A0B-A588-B3ABCE9242EA}"/>
              </a:ext>
            </a:extLst>
          </p:cNvPr>
          <p:cNvSpPr txBox="1"/>
          <p:nvPr/>
        </p:nvSpPr>
        <p:spPr>
          <a:xfrm>
            <a:off x="750014" y="3318552"/>
            <a:ext cx="4972692" cy="2585323"/>
          </a:xfrm>
          <a:prstGeom prst="rect">
            <a:avLst/>
          </a:prstGeom>
          <a:noFill/>
        </p:spPr>
        <p:txBody>
          <a:bodyPr wrap="square" rtlCol="0">
            <a:spAutoFit/>
          </a:bodyPr>
          <a:lstStyle/>
          <a:p>
            <a:pPr marL="285750" indent="-285750">
              <a:buFont typeface="Arial" panose="020B0604020202020204" pitchFamily="34" charset="0"/>
              <a:buChar char="•"/>
            </a:pPr>
            <a:r>
              <a:rPr lang="en-US" b="1" dirty="0"/>
              <a:t> 88% </a:t>
            </a:r>
            <a:r>
              <a:rPr lang="en-US" dirty="0"/>
              <a:t>of Restaurants </a:t>
            </a:r>
            <a:r>
              <a:rPr lang="en-US" b="1" dirty="0"/>
              <a:t>do not</a:t>
            </a:r>
            <a:r>
              <a:rPr lang="en-US" dirty="0"/>
              <a:t> offer table booking, only </a:t>
            </a:r>
            <a:r>
              <a:rPr lang="en-US" b="1" dirty="0"/>
              <a:t>12%</a:t>
            </a:r>
            <a:r>
              <a:rPr lang="en-US" dirty="0"/>
              <a:t> provide this feature</a:t>
            </a:r>
          </a:p>
          <a:p>
            <a:pPr marL="285750" indent="-285750">
              <a:buFont typeface="Arial" panose="020B0604020202020204" pitchFamily="34" charset="0"/>
              <a:buChar char="•"/>
            </a:pPr>
            <a:r>
              <a:rPr lang="en-US" dirty="0"/>
              <a:t> The table booking feature has positive impacts on average ratings, and </a:t>
            </a:r>
            <a:r>
              <a:rPr lang="en-US" b="1" dirty="0"/>
              <a:t>very few restaurants</a:t>
            </a:r>
            <a:r>
              <a:rPr lang="en-US" dirty="0"/>
              <a:t> have implemented this feature.</a:t>
            </a:r>
          </a:p>
          <a:p>
            <a:pPr marL="285750" indent="-285750">
              <a:buFont typeface="Arial" panose="020B0604020202020204" pitchFamily="34" charset="0"/>
              <a:buChar char="•"/>
            </a:pPr>
            <a:r>
              <a:rPr lang="en-US" b="1" dirty="0"/>
              <a:t>So, according to data, adopting table booking</a:t>
            </a:r>
            <a:r>
              <a:rPr lang="en-US" dirty="0"/>
              <a:t>, potentially improve customer satisfaction and boost their ratings.</a:t>
            </a:r>
          </a:p>
          <a:p>
            <a:pPr marL="285750" indent="-285750">
              <a:buFont typeface="Arial" panose="020B0604020202020204" pitchFamily="34" charset="0"/>
              <a:buChar char="•"/>
            </a:pPr>
            <a:endParaRPr lang="en-US" dirty="0"/>
          </a:p>
        </p:txBody>
      </p:sp>
      <p:sp>
        <p:nvSpPr>
          <p:cNvPr id="8" name="TextBox 7">
            <a:extLst>
              <a:ext uri="{FF2B5EF4-FFF2-40B4-BE49-F238E27FC236}">
                <a16:creationId xmlns:a16="http://schemas.microsoft.com/office/drawing/2014/main" id="{2C27D67E-D4AD-457C-9491-A356FE16B80B}"/>
              </a:ext>
            </a:extLst>
          </p:cNvPr>
          <p:cNvSpPr txBox="1"/>
          <p:nvPr/>
        </p:nvSpPr>
        <p:spPr>
          <a:xfrm>
            <a:off x="6287784" y="3380198"/>
            <a:ext cx="5239820" cy="2308324"/>
          </a:xfrm>
          <a:prstGeom prst="rect">
            <a:avLst/>
          </a:prstGeom>
          <a:noFill/>
        </p:spPr>
        <p:txBody>
          <a:bodyPr wrap="square" rtlCol="0">
            <a:spAutoFit/>
          </a:bodyPr>
          <a:lstStyle/>
          <a:p>
            <a:pPr marL="285750" indent="-285750">
              <a:buFont typeface="Arial" panose="020B0604020202020204" pitchFamily="34" charset="0"/>
              <a:buChar char="•"/>
            </a:pPr>
            <a:r>
              <a:rPr lang="en-US" b="1" dirty="0"/>
              <a:t>74%</a:t>
            </a:r>
            <a:r>
              <a:rPr lang="en-US" dirty="0"/>
              <a:t> of restaurants do </a:t>
            </a:r>
            <a:r>
              <a:rPr lang="en-US" b="1" dirty="0"/>
              <a:t>not</a:t>
            </a:r>
            <a:r>
              <a:rPr lang="en-US" dirty="0"/>
              <a:t> offer online delivery</a:t>
            </a:r>
          </a:p>
          <a:p>
            <a:r>
              <a:rPr lang="en-US" dirty="0"/>
              <a:t>     Only </a:t>
            </a:r>
            <a:r>
              <a:rPr lang="en-US" b="1" dirty="0"/>
              <a:t>26%</a:t>
            </a:r>
            <a:r>
              <a:rPr lang="en-US" dirty="0"/>
              <a:t> have adopted this service</a:t>
            </a:r>
          </a:p>
          <a:p>
            <a:pPr marL="285750" indent="-285750">
              <a:buFont typeface="Arial" panose="020B0604020202020204" pitchFamily="34" charset="0"/>
              <a:buChar char="•"/>
            </a:pPr>
            <a:r>
              <a:rPr lang="en-US" dirty="0"/>
              <a:t>The online delivery feature has positive impacts on average ratings, and </a:t>
            </a:r>
            <a:r>
              <a:rPr lang="en-US" b="1" dirty="0"/>
              <a:t>very few restaurants</a:t>
            </a:r>
            <a:r>
              <a:rPr lang="en-US" dirty="0"/>
              <a:t> have implemented this feature</a:t>
            </a:r>
          </a:p>
          <a:p>
            <a:pPr marL="285750" indent="-285750">
              <a:buFont typeface="Arial" panose="020B0604020202020204" pitchFamily="34" charset="0"/>
              <a:buChar char="•"/>
            </a:pPr>
            <a:r>
              <a:rPr lang="en-US" b="1" dirty="0"/>
              <a:t>So, according to data, adopting online delivery</a:t>
            </a:r>
            <a:r>
              <a:rPr lang="en-US" dirty="0"/>
              <a:t> improves customer satisfaction and boosting their ratings.</a:t>
            </a:r>
          </a:p>
        </p:txBody>
      </p:sp>
    </p:spTree>
    <p:extLst>
      <p:ext uri="{BB962C8B-B14F-4D97-AF65-F5344CB8AC3E}">
        <p14:creationId xmlns:p14="http://schemas.microsoft.com/office/powerpoint/2010/main" val="9639613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5304</TotalTime>
  <Words>1354</Words>
  <Application>Microsoft Office PowerPoint</Application>
  <PresentationFormat>Widescreen</PresentationFormat>
  <Paragraphs>163</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Bernard MT Condensed</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satyam mishra</dc:creator>
  <cp:lastModifiedBy>satyam mishra</cp:lastModifiedBy>
  <cp:revision>31</cp:revision>
  <dcterms:created xsi:type="dcterms:W3CDTF">2025-02-03T04:17:50Z</dcterms:created>
  <dcterms:modified xsi:type="dcterms:W3CDTF">2025-04-21T19:25:13Z</dcterms:modified>
</cp:coreProperties>
</file>

<file path=docProps/thumbnail.jpeg>
</file>